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556" r:id="rId2"/>
    <p:sldId id="524" r:id="rId3"/>
    <p:sldId id="557" r:id="rId4"/>
    <p:sldId id="528" r:id="rId5"/>
    <p:sldId id="558" r:id="rId6"/>
    <p:sldId id="537" r:id="rId7"/>
    <p:sldId id="559" r:id="rId8"/>
    <p:sldId id="560" r:id="rId9"/>
    <p:sldId id="561" r:id="rId10"/>
    <p:sldId id="562" r:id="rId11"/>
    <p:sldId id="563" r:id="rId12"/>
    <p:sldId id="568" r:id="rId13"/>
    <p:sldId id="572" r:id="rId14"/>
    <p:sldId id="571" r:id="rId15"/>
    <p:sldId id="569" r:id="rId16"/>
    <p:sldId id="567" r:id="rId17"/>
    <p:sldId id="474" r:id="rId18"/>
    <p:sldId id="579" r:id="rId19"/>
    <p:sldId id="578" r:id="rId20"/>
    <p:sldId id="581" r:id="rId21"/>
    <p:sldId id="582" r:id="rId22"/>
    <p:sldId id="584" r:id="rId23"/>
    <p:sldId id="576" r:id="rId24"/>
    <p:sldId id="477" r:id="rId25"/>
    <p:sldId id="550" r:id="rId26"/>
    <p:sldId id="478" r:id="rId27"/>
    <p:sldId id="463" r:id="rId28"/>
    <p:sldId id="585" r:id="rId29"/>
    <p:sldId id="586" r:id="rId30"/>
    <p:sldId id="587" r:id="rId31"/>
    <p:sldId id="47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8FF"/>
    <a:srgbClr val="D02B28"/>
    <a:srgbClr val="C1C1C1"/>
    <a:srgbClr val="C9C9C9"/>
    <a:srgbClr val="CDCDCD"/>
    <a:srgbClr val="D0D0D0"/>
    <a:srgbClr val="EFFAFF"/>
    <a:srgbClr val="ECECF1"/>
    <a:srgbClr val="DDDDDD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55"/>
    <p:restoredTop sz="95663"/>
  </p:normalViewPr>
  <p:slideViewPr>
    <p:cSldViewPr>
      <p:cViewPr varScale="1">
        <p:scale>
          <a:sx n="128" d="100"/>
          <a:sy n="128" d="100"/>
        </p:scale>
        <p:origin x="8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im/Documents/Scottish%20Dental%20Fund/Conference/Conf%2022/SDF%20Finances%20(Table%20&amp;%20Graph)%20Conf%2022%20(version%201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/Users/jim/Documents/Scottish%20Dental%20Fund/Conference/Conf%2022/SDF%20Finances%20(Table%20&amp;%20Graph)%20Conf%2022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Data!$A$10</c:f>
              <c:strCache>
                <c:ptCount val="1"/>
                <c:pt idx="0">
                  <c:v>Reserves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square"/>
            <c:size val="9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cat>
            <c:numRef>
              <c:f>Data!$B$14:$V$14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Data!$B$10:$T$10</c:f>
              <c:numCache>
                <c:formatCode>_-* #,##0_-;\-* #,##0_-;_-* "-"_-;_-@_-</c:formatCode>
                <c:ptCount val="19"/>
                <c:pt idx="0">
                  <c:v>82.269000000000005</c:v>
                </c:pt>
                <c:pt idx="1">
                  <c:v>69.251000000000005</c:v>
                </c:pt>
                <c:pt idx="2">
                  <c:v>85.316000000000003</c:v>
                </c:pt>
                <c:pt idx="3">
                  <c:v>122.188</c:v>
                </c:pt>
                <c:pt idx="4">
                  <c:v>175.39</c:v>
                </c:pt>
                <c:pt idx="5">
                  <c:v>206.15799999999999</c:v>
                </c:pt>
                <c:pt idx="6">
                  <c:v>214.215</c:v>
                </c:pt>
                <c:pt idx="7">
                  <c:v>218.191</c:v>
                </c:pt>
                <c:pt idx="8">
                  <c:v>234.61799999999999</c:v>
                </c:pt>
                <c:pt idx="9">
                  <c:v>238.24700000000001</c:v>
                </c:pt>
                <c:pt idx="10">
                  <c:v>238</c:v>
                </c:pt>
                <c:pt idx="11">
                  <c:v>241</c:v>
                </c:pt>
                <c:pt idx="12">
                  <c:v>225</c:v>
                </c:pt>
                <c:pt idx="13">
                  <c:v>218</c:v>
                </c:pt>
                <c:pt idx="14">
                  <c:v>216</c:v>
                </c:pt>
                <c:pt idx="15">
                  <c:v>230</c:v>
                </c:pt>
                <c:pt idx="16">
                  <c:v>258</c:v>
                </c:pt>
                <c:pt idx="17">
                  <c:v>247</c:v>
                </c:pt>
                <c:pt idx="18" formatCode="_-&quot;£&quot;* #,##0_-;\-&quot;£&quot;* #,##0_-;_-&quot;£&quot;* &quot;-&quot;_-;_-@_-">
                  <c:v>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C4-D743-8AB2-B1A6D3D1C4DD}"/>
            </c:ext>
          </c:extLst>
        </c:ser>
        <c:ser>
          <c:idx val="1"/>
          <c:order val="1"/>
          <c:tx>
            <c:strRef>
              <c:f>Data!$A$11</c:f>
              <c:strCache>
                <c:ptCount val="1"/>
              </c:strCache>
            </c:strRef>
          </c:tx>
          <c:cat>
            <c:numRef>
              <c:f>Data!$B$14:$V$14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Data!$B$11:$L$11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C4-D743-8AB2-B1A6D3D1C4DD}"/>
            </c:ext>
          </c:extLst>
        </c:ser>
        <c:ser>
          <c:idx val="2"/>
          <c:order val="2"/>
          <c:tx>
            <c:strRef>
              <c:f>Data!$A$12</c:f>
              <c:strCache>
                <c:ptCount val="1"/>
                <c:pt idx="0">
                  <c:v>Contributions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triangle"/>
            <c:size val="9"/>
            <c:spPr>
              <a:solidFill>
                <a:srgbClr val="0000FF"/>
              </a:solidFill>
            </c:spPr>
          </c:marker>
          <c:cat>
            <c:numRef>
              <c:f>Data!$B$14:$V$14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Data!$B$12:$T$12</c:f>
              <c:numCache>
                <c:formatCode>_-* #,##0_-;\-* #,##0_-;_-* "-"_-;_-@_-</c:formatCode>
                <c:ptCount val="19"/>
                <c:pt idx="0">
                  <c:v>70.972999999999999</c:v>
                </c:pt>
                <c:pt idx="1">
                  <c:v>65.710999999999999</c:v>
                </c:pt>
                <c:pt idx="2">
                  <c:v>92.492000000000004</c:v>
                </c:pt>
                <c:pt idx="3">
                  <c:v>93.328999999999994</c:v>
                </c:pt>
                <c:pt idx="4">
                  <c:v>103.566</c:v>
                </c:pt>
                <c:pt idx="5">
                  <c:v>89.861999999999995</c:v>
                </c:pt>
                <c:pt idx="6">
                  <c:v>70.045000000000002</c:v>
                </c:pt>
                <c:pt idx="7">
                  <c:v>75.742000000000004</c:v>
                </c:pt>
                <c:pt idx="8">
                  <c:v>82.007999999999996</c:v>
                </c:pt>
                <c:pt idx="9">
                  <c:v>81.388000000000005</c:v>
                </c:pt>
                <c:pt idx="10" formatCode="General">
                  <c:v>71</c:v>
                </c:pt>
                <c:pt idx="11" formatCode="General">
                  <c:v>74</c:v>
                </c:pt>
                <c:pt idx="12" formatCode="General">
                  <c:v>68</c:v>
                </c:pt>
                <c:pt idx="13" formatCode="General">
                  <c:v>75</c:v>
                </c:pt>
                <c:pt idx="14" formatCode="General">
                  <c:v>76</c:v>
                </c:pt>
                <c:pt idx="15" formatCode="General">
                  <c:v>76</c:v>
                </c:pt>
                <c:pt idx="16" formatCode="General">
                  <c:v>76</c:v>
                </c:pt>
                <c:pt idx="17" formatCode="General">
                  <c:v>53</c:v>
                </c:pt>
                <c:pt idx="18" formatCode="General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C4-D743-8AB2-B1A6D3D1C4DD}"/>
            </c:ext>
          </c:extLst>
        </c:ser>
        <c:ser>
          <c:idx val="3"/>
          <c:order val="3"/>
          <c:tx>
            <c:strRef>
              <c:f>Data!$A$13</c:f>
              <c:strCache>
                <c:ptCount val="1"/>
                <c:pt idx="0">
                  <c:v>Net Expenditure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x"/>
            <c:size val="9"/>
            <c:spPr>
              <a:ln>
                <a:solidFill>
                  <a:srgbClr val="FF0000"/>
                </a:solidFill>
              </a:ln>
            </c:spPr>
          </c:marker>
          <c:cat>
            <c:numRef>
              <c:f>Data!$B$14:$V$14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Data!$B$13:$T$13</c:f>
              <c:numCache>
                <c:formatCode>_-* #,##0_-;\-* #,##0_-;_-* "-"_-;_-@_-</c:formatCode>
                <c:ptCount val="19"/>
                <c:pt idx="0">
                  <c:v>45.715000000000003</c:v>
                </c:pt>
                <c:pt idx="1">
                  <c:v>79.765000000000001</c:v>
                </c:pt>
                <c:pt idx="2">
                  <c:v>78.92</c:v>
                </c:pt>
                <c:pt idx="3">
                  <c:v>59.838000000000001</c:v>
                </c:pt>
                <c:pt idx="4">
                  <c:v>56.680999999999997</c:v>
                </c:pt>
                <c:pt idx="5">
                  <c:v>66.340999999999994</c:v>
                </c:pt>
                <c:pt idx="6">
                  <c:v>70.165000000000006</c:v>
                </c:pt>
                <c:pt idx="7">
                  <c:v>74.570999999999998</c:v>
                </c:pt>
                <c:pt idx="8">
                  <c:v>68.347999999999999</c:v>
                </c:pt>
                <c:pt idx="9">
                  <c:v>79.748000000000005</c:v>
                </c:pt>
                <c:pt idx="10" formatCode="General">
                  <c:v>73</c:v>
                </c:pt>
                <c:pt idx="11" formatCode="General">
                  <c:v>73</c:v>
                </c:pt>
                <c:pt idx="12" formatCode="General">
                  <c:v>85</c:v>
                </c:pt>
                <c:pt idx="13" formatCode="General">
                  <c:v>84</c:v>
                </c:pt>
                <c:pt idx="14" formatCode="General">
                  <c:v>78</c:v>
                </c:pt>
                <c:pt idx="15" formatCode="General">
                  <c:v>63</c:v>
                </c:pt>
                <c:pt idx="16" formatCode="General">
                  <c:v>48</c:v>
                </c:pt>
                <c:pt idx="17" formatCode="General">
                  <c:v>65</c:v>
                </c:pt>
                <c:pt idx="18" formatCode="General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C4-D743-8AB2-B1A6D3D1C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4545160"/>
        <c:axId val="-2134860440"/>
      </c:lineChart>
      <c:catAx>
        <c:axId val="-2134545160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crossAx val="-2134860440"/>
        <c:crosses val="autoZero"/>
        <c:auto val="0"/>
        <c:lblAlgn val="ctr"/>
        <c:lblOffset val="100"/>
        <c:noMultiLvlLbl val="0"/>
      </c:catAx>
      <c:valAx>
        <c:axId val="-2134860440"/>
        <c:scaling>
          <c:orientation val="minMax"/>
          <c:max val="3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400"/>
                  <a:t>£k</a:t>
                </a:r>
              </a:p>
            </c:rich>
          </c:tx>
          <c:overlay val="0"/>
        </c:title>
        <c:numFmt formatCode="_-* #,##0_-;\-* #,##0_-;_-* &quot;-&quot;_-;_-@_-" sourceLinked="1"/>
        <c:majorTickMark val="none"/>
        <c:minorTickMark val="none"/>
        <c:tickLblPos val="nextTo"/>
        <c:crossAx val="-2134545160"/>
        <c:crosses val="autoZero"/>
        <c:crossBetween val="between"/>
      </c:valAx>
    </c:plotArea>
    <c:legend>
      <c:legendPos val="r"/>
      <c:legendEntry>
        <c:idx val="1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35407873464329775"/>
          <c:y val="1.67903430408104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85409805595951"/>
          <c:y val="9.5195553615804618E-2"/>
          <c:w val="0.83110916688836078"/>
          <c:h val="0.84812801168600971"/>
        </c:manualLayout>
      </c:layout>
      <c:lineChart>
        <c:grouping val="standard"/>
        <c:varyColors val="0"/>
        <c:ser>
          <c:idx val="0"/>
          <c:order val="0"/>
          <c:tx>
            <c:strRef>
              <c:f>Data!$A$16</c:f>
              <c:strCache>
                <c:ptCount val="1"/>
                <c:pt idx="0">
                  <c:v>Contribution Rate Recommended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square"/>
            <c:size val="9"/>
            <c:spPr>
              <a:solidFill>
                <a:srgbClr val="0000FF"/>
              </a:solidFill>
            </c:spPr>
          </c:marker>
          <c:cat>
            <c:numRef>
              <c:f>Data!$B$14:$U$14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Data!$B$16:$U$16</c:f>
              <c:numCache>
                <c:formatCode>"£"#,##0.00</c:formatCode>
                <c:ptCount val="20"/>
                <c:pt idx="0">
                  <c:v>3.5</c:v>
                </c:pt>
                <c:pt idx="1">
                  <c:v>3.5</c:v>
                </c:pt>
                <c:pt idx="2">
                  <c:v>3.75</c:v>
                </c:pt>
                <c:pt idx="3">
                  <c:v>3.95</c:v>
                </c:pt>
                <c:pt idx="4">
                  <c:v>4.25</c:v>
                </c:pt>
                <c:pt idx="5">
                  <c:v>4.25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2.4</c:v>
                </c:pt>
                <c:pt idx="13">
                  <c:v>2.4</c:v>
                </c:pt>
                <c:pt idx="14">
                  <c:v>2.4</c:v>
                </c:pt>
                <c:pt idx="15">
                  <c:v>2.4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0A-FF4A-896F-2FB51B267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825464"/>
        <c:axId val="-2134548536"/>
      </c:lineChart>
      <c:catAx>
        <c:axId val="-2137825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4548536"/>
        <c:crosses val="autoZero"/>
        <c:auto val="1"/>
        <c:lblAlgn val="ctr"/>
        <c:lblOffset val="100"/>
        <c:noMultiLvlLbl val="0"/>
      </c:catAx>
      <c:valAx>
        <c:axId val="-2134548536"/>
        <c:scaling>
          <c:orientation val="minMax"/>
          <c:min val="1.5"/>
        </c:scaling>
        <c:delete val="0"/>
        <c:axPos val="l"/>
        <c:majorGridlines>
          <c:spPr>
            <a:effectLst/>
          </c:spPr>
        </c:majorGridlines>
        <c:numFmt formatCode="&quot;£&quot;#,##0.00" sourceLinked="1"/>
        <c:majorTickMark val="out"/>
        <c:minorTickMark val="none"/>
        <c:tickLblPos val="nextTo"/>
        <c:crossAx val="-2137825464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82116609553100406"/>
          <c:y val="0.40473062954156835"/>
          <c:w val="0.15949758187214319"/>
          <c:h val="7.2551668533640881E-2"/>
        </c:manualLayout>
      </c:layout>
      <c:overlay val="1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0.97075</cdr:x>
      <cdr:y>0.83711</cdr:y>
    </cdr:from>
    <cdr:to>
      <cdr:x>1</cdr:x>
      <cdr:y>0.90165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7185833-D7BF-D947-9676-3AA7C0DD9BEF}"/>
            </a:ext>
          </a:extLst>
        </cdr:cNvPr>
        <cdr:cNvSpPr txBox="1"/>
      </cdr:nvSpPr>
      <cdr:spPr>
        <a:xfrm xmlns:a="http://schemas.openxmlformats.org/drawingml/2006/main">
          <a:off x="8936349" y="4699150"/>
          <a:ext cx="269271" cy="362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0.95464</cdr:x>
      <cdr:y>0.80243</cdr:y>
    </cdr:from>
    <cdr:to>
      <cdr:x>0.99396</cdr:x>
      <cdr:y>0.86697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B239E2F-7BD5-B847-907C-70188B69B974}"/>
            </a:ext>
          </a:extLst>
        </cdr:cNvPr>
        <cdr:cNvSpPr txBox="1"/>
      </cdr:nvSpPr>
      <cdr:spPr>
        <a:xfrm xmlns:a="http://schemas.openxmlformats.org/drawingml/2006/main">
          <a:off x="8788031" y="4504478"/>
          <a:ext cx="361970" cy="362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b="1"/>
            <a:t>??</a:t>
          </a:r>
        </a:p>
        <a:p xmlns:a="http://schemas.openxmlformats.org/drawingml/2006/main">
          <a:endParaRPr lang="en-GB" sz="1600" b="1"/>
        </a:p>
      </cdr:txBody>
    </cdr:sp>
  </cdr:relSizeAnchor>
  <cdr:relSizeAnchor xmlns:cdr="http://schemas.openxmlformats.org/drawingml/2006/chartDrawing">
    <cdr:from>
      <cdr:x>0.0141</cdr:x>
      <cdr:y>0.4244</cdr:y>
    </cdr:from>
    <cdr:to>
      <cdr:x>0.12487</cdr:x>
      <cdr:y>0.49211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1E83D56-4BEF-7C4C-BCEE-66621E854C66}"/>
            </a:ext>
          </a:extLst>
        </cdr:cNvPr>
        <cdr:cNvSpPr txBox="1"/>
      </cdr:nvSpPr>
      <cdr:spPr>
        <a:xfrm xmlns:a="http://schemas.openxmlformats.org/drawingml/2006/main">
          <a:off x="129781" y="2382409"/>
          <a:ext cx="1019708" cy="38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4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67A9905C-9427-AD4B-91D4-0AD35BA63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D19804A3-F39B-5B4C-9E5C-2A7630B7F9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0" name="Rectangle 4">
            <a:extLst>
              <a:ext uri="{FF2B5EF4-FFF2-40B4-BE49-F238E27FC236}">
                <a16:creationId xmlns:a16="http://schemas.microsoft.com/office/drawing/2014/main" id="{7ED2392A-89C6-4740-9209-2C4414C1D4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47461" name="Rectangle 5">
            <a:extLst>
              <a:ext uri="{FF2B5EF4-FFF2-40B4-BE49-F238E27FC236}">
                <a16:creationId xmlns:a16="http://schemas.microsoft.com/office/drawing/2014/main" id="{5B25769A-DE55-264A-84E1-2C76E30911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>
            <a:extLst>
              <a:ext uri="{FF2B5EF4-FFF2-40B4-BE49-F238E27FC236}">
                <a16:creationId xmlns:a16="http://schemas.microsoft.com/office/drawing/2014/main" id="{A24CEFEC-B475-8E44-B523-B4DFAF7427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>
            <a:extLst>
              <a:ext uri="{FF2B5EF4-FFF2-40B4-BE49-F238E27FC236}">
                <a16:creationId xmlns:a16="http://schemas.microsoft.com/office/drawing/2014/main" id="{44AEFD2C-E69E-1C4F-BD28-5C522224C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6CDBC1-5080-E14D-A26D-50D6F8C49A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CDBC1-5080-E14D-A26D-50D6F8C49AA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14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CDBC1-5080-E14D-A26D-50D6F8C49AA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4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E929B7-E601-4B48-9839-CEE051991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FA8E7A-416B-C341-A2E1-926C4DFD53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69949-77F8-924A-B799-B5F65EDE2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1CC9C-12CD-8F4A-BE42-47C9F913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DB7CB7-4AA2-1145-8D48-AF82CBC185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3A14FC-2804-444E-94F7-833AE3384C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89BB2E-5D7A-5D4B-AAA2-6A859BE59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0D6F2C-64F8-2A45-AB4B-CCE8B806B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13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DD9CB0-C950-914A-A6A0-926599C26F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920E13-7EEA-0D46-AAB6-E7EB7E324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168CD1-FD3C-7E49-B180-571B81AD2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F0187-0699-564E-A839-BF498667A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707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5BF5D0-78CB-394F-98BD-20A1D3985F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B59E66-1434-3442-9EAE-F84F7CE49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65CC9-1EED-8545-AF89-E4DC4F21D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9E5A6-FDD4-444A-AC1E-6150396F8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11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E02ADA-5132-4C46-944A-55CD3A2103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59FD05-548A-0A4E-8801-3BB9ABE2D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6CDBC-C48F-8C43-BA0C-A9F6ADD509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34BF9-2B19-3140-9A7C-3DE9B4620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01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7B255E-CAD8-0B43-8FAB-FA82432545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9BC333-5DF5-1E44-AC08-599FC5227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272702-ACAD-FF4D-8C71-C8F1440C3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6171E-A498-0047-A09A-6FB2AA0221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25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99191D-2838-554D-B9C0-0744A1EF0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1361CE-A1C1-664E-817E-AB547B80F3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F1E732-BB2B-4343-986E-52713E617E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72AB6-B5CC-2C43-B3CF-F13FE91F6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07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E138181-BA2A-6F4B-ADF7-5C055A13A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9528ED-0DB4-9944-AEFD-3B88748B2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6AFB68-69DA-6D40-B092-1DDF9AC0D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FD706-D6E0-F844-91EE-2D48BF676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4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6FD3D52-561C-DB4B-8442-B08D5101B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5870D5-096C-2D45-B22C-27DC89CE88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72A868-118B-3D47-A489-D4DB621AA0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C6498-74A0-7E4D-BAF7-7FEC0F323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57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0AC70D-05E1-3941-BA77-2D966C1E7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84276F-57FA-BB4B-BF34-E7CA7B51E4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7BC69A-9B90-0D4B-933E-8BB59948E5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6624D-A385-5347-BF31-B8FE61DC49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46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2AD5B-DF12-9E4D-BC6E-5C4F2EE049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C3695E-6E99-264E-AF4A-577E58BF7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490F7-D474-7B4B-A2B9-1C6BABE5E9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65080-23D9-774D-A02B-47D4CFD3B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83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959557-4336-F041-8B8B-AA1818C65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1928D4-0589-9D4A-B6B5-57CF6665D3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940438-ABB7-E348-9CBC-DA78AA22E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F95D8-0DED-8F42-B903-7AD328DE8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79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DCDCD"/>
            </a:gs>
            <a:gs pos="44000">
              <a:srgbClr val="DDDDDD"/>
            </a:gs>
            <a:gs pos="73000">
              <a:srgbClr val="ECECF1"/>
            </a:gs>
            <a:gs pos="93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4491ED-03BE-DF46-B9AB-87BDEDA5F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AD2DCD-AB14-6D4E-ADB4-868C2D373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1AB59D-D37E-9746-B19A-9BE2A638AF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C2EA43-1F01-4545-A7F9-52E2D6EA4B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675E34-5054-AD46-AAC7-280D266FD7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B2BC74-9610-6945-8870-6CAA842B22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E6776A48-A08E-0B41-B8B9-926E62940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GB" dirty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endParaRPr lang="en-GB" dirty="0">
              <a:cs typeface="+mn-cs"/>
            </a:endParaRPr>
          </a:p>
        </p:txBody>
      </p:sp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5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820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ＭＳ Ｐゴシック" charset="0"/>
              </a:rPr>
              <a:t>Income &amp; </a:t>
            </a:r>
            <a:r>
              <a:rPr lang="en-GB" sz="3200" b="1" dirty="0">
                <a:latin typeface="Arial" charset="0"/>
                <a:ea typeface="ＭＳ Ｐゴシック" charset="0"/>
              </a:rPr>
              <a:t>Expenditure</a:t>
            </a:r>
            <a:endParaRPr lang="en-US" sz="3200" b="1" dirty="0">
              <a:latin typeface="Arial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LDC Levy /cap/month</a:t>
            </a:r>
            <a:r>
              <a:rPr lang="en-GB" sz="2800" dirty="0"/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 2.00</a:t>
            </a:r>
            <a:r>
              <a:rPr lang="en-GB" sz="2800" dirty="0">
                <a:solidFill>
                  <a:srgbClr val="FE37FF"/>
                </a:solidFill>
              </a:rPr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2.00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C58A5-32AD-5B48-9BEC-0A9CDD9FED03}"/>
              </a:ext>
            </a:extLst>
          </p:cNvPr>
          <p:cNvSpPr/>
          <p:nvPr/>
        </p:nvSpPr>
        <p:spPr>
          <a:xfrm>
            <a:off x="755651" y="2905453"/>
            <a:ext cx="72727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Contributions</a:t>
            </a:r>
            <a:r>
              <a:rPr lang="en-US" sz="2800" dirty="0"/>
              <a:t>                 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£57,036     £52,646</a:t>
            </a:r>
          </a:p>
          <a:p>
            <a:pPr algn="just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         (Up £4,390)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C46EEE-8E30-2449-A218-0945FCEBA6EB}"/>
              </a:ext>
            </a:extLst>
          </p:cNvPr>
          <p:cNvSpPr txBox="1"/>
          <p:nvPr/>
        </p:nvSpPr>
        <p:spPr>
          <a:xfrm>
            <a:off x="755649" y="3866991"/>
            <a:ext cx="728476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% Received                       86.5%          80%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8F4906-89FC-7941-B9CC-9DDE1A642F68}"/>
              </a:ext>
            </a:extLst>
          </p:cNvPr>
          <p:cNvSpPr/>
          <p:nvPr/>
        </p:nvSpPr>
        <p:spPr>
          <a:xfrm>
            <a:off x="755649" y="4365485"/>
            <a:ext cx="72727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SDPC Gross Costs         £43,272     £61,141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         (Down  £17,869)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D00304-166B-CD41-A085-186C93905E4F}"/>
              </a:ext>
            </a:extLst>
          </p:cNvPr>
          <p:cNvSpPr txBox="1"/>
          <p:nvPr/>
        </p:nvSpPr>
        <p:spPr>
          <a:xfrm>
            <a:off x="755649" y="5294866"/>
            <a:ext cx="7272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UK Claims</a:t>
            </a:r>
          </a:p>
          <a:p>
            <a:pPr algn="just"/>
            <a:r>
              <a:rPr lang="en-US" sz="2400" dirty="0"/>
              <a:t>i.e. Recovered from BDG      £        88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£   1,500</a:t>
            </a:r>
          </a:p>
          <a:p>
            <a:pPr algn="just"/>
            <a:r>
              <a:rPr lang="en-US" sz="2800" dirty="0">
                <a:solidFill>
                  <a:srgbClr val="FE37FF"/>
                </a:solidFill>
              </a:rPr>
              <a:t>         </a:t>
            </a:r>
            <a:r>
              <a:rPr lang="en-US" sz="2800" dirty="0"/>
              <a:t>(Down £ 1,412)</a:t>
            </a:r>
          </a:p>
        </p:txBody>
      </p:sp>
    </p:spTree>
    <p:extLst>
      <p:ext uri="{BB962C8B-B14F-4D97-AF65-F5344CB8AC3E}">
        <p14:creationId xmlns:p14="http://schemas.microsoft.com/office/powerpoint/2010/main" val="63236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E6776A48-A08E-0B41-B8B9-926E62940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GB" dirty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endParaRPr lang="en-GB" dirty="0">
              <a:cs typeface="+mn-cs"/>
            </a:endParaRPr>
          </a:p>
        </p:txBody>
      </p:sp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5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55082"/>
              </p:ext>
            </p:extLst>
          </p:nvPr>
        </p:nvGraphicFramePr>
        <p:xfrm>
          <a:off x="133350" y="1843087"/>
          <a:ext cx="8877300" cy="4610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DA7C20C-A14B-0545-B2A8-470DD2F1190E}"/>
              </a:ext>
            </a:extLst>
          </p:cNvPr>
          <p:cNvSpPr txBox="1"/>
          <p:nvPr/>
        </p:nvSpPr>
        <p:spPr>
          <a:xfrm>
            <a:off x="2195736" y="787457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The Scottish Dental Fund</a:t>
            </a:r>
          </a:p>
        </p:txBody>
      </p:sp>
    </p:spTree>
    <p:extLst>
      <p:ext uri="{BB962C8B-B14F-4D97-AF65-F5344CB8AC3E}">
        <p14:creationId xmlns:p14="http://schemas.microsoft.com/office/powerpoint/2010/main" val="268493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28C8A-F549-824C-8BEE-9A8CD9E9CCD0}"/>
              </a:ext>
            </a:extLst>
          </p:cNvPr>
          <p:cNvSpPr txBox="1"/>
          <p:nvPr/>
        </p:nvSpPr>
        <p:spPr>
          <a:xfrm>
            <a:off x="475200" y="1799418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1. Previous Y/e figures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DC3FA-FDD7-2C4B-8D3B-6EEDB746CD1D}"/>
              </a:ext>
            </a:extLst>
          </p:cNvPr>
          <p:cNvSpPr txBox="1"/>
          <p:nvPr/>
        </p:nvSpPr>
        <p:spPr>
          <a:xfrm>
            <a:off x="470997" y="2278385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                                          </a:t>
            </a: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2011B8-2597-EB4E-94FC-806DAD0E0DFD}"/>
              </a:ext>
            </a:extLst>
          </p:cNvPr>
          <p:cNvSpPr txBox="1"/>
          <p:nvPr/>
        </p:nvSpPr>
        <p:spPr>
          <a:xfrm>
            <a:off x="470997" y="2811810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2. SDF Sessional Rate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E0CF47-FDD0-AE4B-997C-257771055B85}"/>
              </a:ext>
            </a:extLst>
          </p:cNvPr>
          <p:cNvSpPr txBox="1"/>
          <p:nvPr/>
        </p:nvSpPr>
        <p:spPr>
          <a:xfrm>
            <a:off x="470996" y="3729564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3. Number of Principals</a:t>
            </a:r>
          </a:p>
        </p:txBody>
      </p:sp>
    </p:spTree>
    <p:extLst>
      <p:ext uri="{BB962C8B-B14F-4D97-AF65-F5344CB8AC3E}">
        <p14:creationId xmlns:p14="http://schemas.microsoft.com/office/powerpoint/2010/main" val="226922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28C8A-F549-824C-8BEE-9A8CD9E9CCD0}"/>
              </a:ext>
            </a:extLst>
          </p:cNvPr>
          <p:cNvSpPr txBox="1"/>
          <p:nvPr/>
        </p:nvSpPr>
        <p:spPr>
          <a:xfrm>
            <a:off x="475200" y="1799418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1. Y/e 30/9/21 figures        Income                   +  8.3 %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DC3FA-FDD7-2C4B-8D3B-6EEDB746CD1D}"/>
              </a:ext>
            </a:extLst>
          </p:cNvPr>
          <p:cNvSpPr txBox="1"/>
          <p:nvPr/>
        </p:nvSpPr>
        <p:spPr>
          <a:xfrm>
            <a:off x="470997" y="2278385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                                          </a:t>
            </a:r>
            <a:r>
              <a:rPr lang="en-GB" sz="2400" dirty="0"/>
              <a:t>Expenditure            - 29.2%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2011B8-2597-EB4E-94FC-806DAD0E0DFD}"/>
              </a:ext>
            </a:extLst>
          </p:cNvPr>
          <p:cNvSpPr txBox="1"/>
          <p:nvPr/>
        </p:nvSpPr>
        <p:spPr>
          <a:xfrm>
            <a:off x="470997" y="2811810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2. SDF Sessional Rate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E0CF47-FDD0-AE4B-997C-257771055B85}"/>
              </a:ext>
            </a:extLst>
          </p:cNvPr>
          <p:cNvSpPr txBox="1"/>
          <p:nvPr/>
        </p:nvSpPr>
        <p:spPr>
          <a:xfrm>
            <a:off x="470996" y="3729564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3. Number of Principals</a:t>
            </a:r>
          </a:p>
        </p:txBody>
      </p:sp>
    </p:spTree>
    <p:extLst>
      <p:ext uri="{BB962C8B-B14F-4D97-AF65-F5344CB8AC3E}">
        <p14:creationId xmlns:p14="http://schemas.microsoft.com/office/powerpoint/2010/main" val="262393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28C8A-F549-824C-8BEE-9A8CD9E9CCD0}"/>
              </a:ext>
            </a:extLst>
          </p:cNvPr>
          <p:cNvSpPr txBox="1"/>
          <p:nvPr/>
        </p:nvSpPr>
        <p:spPr>
          <a:xfrm>
            <a:off x="475200" y="1799418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1. Y/e 30/9/21 figures        Income                   +  8.3 %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DC3FA-FDD7-2C4B-8D3B-6EEDB746CD1D}"/>
              </a:ext>
            </a:extLst>
          </p:cNvPr>
          <p:cNvSpPr txBox="1"/>
          <p:nvPr/>
        </p:nvSpPr>
        <p:spPr>
          <a:xfrm>
            <a:off x="470997" y="2278385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                                          Expenditure            - 29.2%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2011B8-2597-EB4E-94FC-806DAD0E0DFD}"/>
              </a:ext>
            </a:extLst>
          </p:cNvPr>
          <p:cNvSpPr txBox="1"/>
          <p:nvPr/>
        </p:nvSpPr>
        <p:spPr>
          <a:xfrm>
            <a:off x="470997" y="2811810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2. SDF Sessional Rate     Sessional Rate       £340.00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E0CF47-FDD0-AE4B-997C-257771055B85}"/>
              </a:ext>
            </a:extLst>
          </p:cNvPr>
          <p:cNvSpPr txBox="1"/>
          <p:nvPr/>
        </p:nvSpPr>
        <p:spPr>
          <a:xfrm>
            <a:off x="470996" y="3729564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3. Number of Principals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12BDB-83CF-732C-63E6-F5F42C235510}"/>
              </a:ext>
            </a:extLst>
          </p:cNvPr>
          <p:cNvSpPr txBox="1"/>
          <p:nvPr/>
        </p:nvSpPr>
        <p:spPr>
          <a:xfrm>
            <a:off x="470995" y="3227991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                                             (Matches Guild Rate)</a:t>
            </a:r>
          </a:p>
        </p:txBody>
      </p:sp>
    </p:spTree>
    <p:extLst>
      <p:ext uri="{BB962C8B-B14F-4D97-AF65-F5344CB8AC3E}">
        <p14:creationId xmlns:p14="http://schemas.microsoft.com/office/powerpoint/2010/main" val="376630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28C8A-F549-824C-8BEE-9A8CD9E9CCD0}"/>
              </a:ext>
            </a:extLst>
          </p:cNvPr>
          <p:cNvSpPr txBox="1"/>
          <p:nvPr/>
        </p:nvSpPr>
        <p:spPr>
          <a:xfrm>
            <a:off x="475200" y="1799418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1. Y/e 30/9/21 figures        Income                   +  8.3 %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DC3FA-FDD7-2C4B-8D3B-6EEDB746CD1D}"/>
              </a:ext>
            </a:extLst>
          </p:cNvPr>
          <p:cNvSpPr txBox="1"/>
          <p:nvPr/>
        </p:nvSpPr>
        <p:spPr>
          <a:xfrm>
            <a:off x="470997" y="2278385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                                          Expenditure            - 29.2%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2011B8-2597-EB4E-94FC-806DAD0E0DFD}"/>
              </a:ext>
            </a:extLst>
          </p:cNvPr>
          <p:cNvSpPr txBox="1"/>
          <p:nvPr/>
        </p:nvSpPr>
        <p:spPr>
          <a:xfrm>
            <a:off x="470997" y="2811810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2. SDF Sessional Rate     Sessional Rate       £340.00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E0CF47-FDD0-AE4B-997C-257771055B85}"/>
              </a:ext>
            </a:extLst>
          </p:cNvPr>
          <p:cNvSpPr txBox="1"/>
          <p:nvPr/>
        </p:nvSpPr>
        <p:spPr>
          <a:xfrm>
            <a:off x="470996" y="3729564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3. Number of Principals    Currently using latest </a:t>
            </a:r>
            <a:r>
              <a:rPr lang="en-GB" sz="2400" dirty="0" err="1"/>
              <a:t>Turas</a:t>
            </a:r>
            <a:r>
              <a:rPr lang="en-GB" sz="2400" dirty="0"/>
              <a:t> figs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12BDB-83CF-732C-63E6-F5F42C235510}"/>
              </a:ext>
            </a:extLst>
          </p:cNvPr>
          <p:cNvSpPr txBox="1"/>
          <p:nvPr/>
        </p:nvSpPr>
        <p:spPr>
          <a:xfrm>
            <a:off x="470995" y="3227991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                                    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(Matches Guild Rate)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BEC52C-9CB1-EF1B-3CAB-DBE915D141DE}"/>
              </a:ext>
            </a:extLst>
          </p:cNvPr>
          <p:cNvSpPr txBox="1"/>
          <p:nvPr/>
        </p:nvSpPr>
        <p:spPr>
          <a:xfrm>
            <a:off x="390524" y="4128280"/>
            <a:ext cx="8753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			          i.e. Principals by HB Area @ 30/9/21 </a:t>
            </a:r>
          </a:p>
        </p:txBody>
      </p:sp>
    </p:spTree>
    <p:extLst>
      <p:ext uri="{BB962C8B-B14F-4D97-AF65-F5344CB8AC3E}">
        <p14:creationId xmlns:p14="http://schemas.microsoft.com/office/powerpoint/2010/main" val="342686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28C8A-F549-824C-8BEE-9A8CD9E9CCD0}"/>
              </a:ext>
            </a:extLst>
          </p:cNvPr>
          <p:cNvSpPr txBox="1"/>
          <p:nvPr/>
        </p:nvSpPr>
        <p:spPr>
          <a:xfrm>
            <a:off x="475200" y="1799418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1. Y/e 30/9/21 figures        Income                   +  8.3 %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DC3FA-FDD7-2C4B-8D3B-6EEDB746CD1D}"/>
              </a:ext>
            </a:extLst>
          </p:cNvPr>
          <p:cNvSpPr txBox="1"/>
          <p:nvPr/>
        </p:nvSpPr>
        <p:spPr>
          <a:xfrm>
            <a:off x="470997" y="2278385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                                          Expenditure            - 29.2%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2011B8-2597-EB4E-94FC-806DAD0E0DFD}"/>
              </a:ext>
            </a:extLst>
          </p:cNvPr>
          <p:cNvSpPr txBox="1"/>
          <p:nvPr/>
        </p:nvSpPr>
        <p:spPr>
          <a:xfrm>
            <a:off x="470997" y="2811810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2. SDF Sessional Rate     Sessional Rate       £340.00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E0CF47-FDD0-AE4B-997C-257771055B85}"/>
              </a:ext>
            </a:extLst>
          </p:cNvPr>
          <p:cNvSpPr txBox="1"/>
          <p:nvPr/>
        </p:nvSpPr>
        <p:spPr>
          <a:xfrm>
            <a:off x="470996" y="3729564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3. Number of Principals    Currently using latest </a:t>
            </a:r>
            <a:r>
              <a:rPr lang="en-GB" sz="2400" dirty="0" err="1">
                <a:solidFill>
                  <a:schemeClr val="bg1">
                    <a:lumMod val="65000"/>
                  </a:schemeClr>
                </a:solidFill>
              </a:rPr>
              <a:t>Turas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 figs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12BDB-83CF-732C-63E6-F5F42C235510}"/>
              </a:ext>
            </a:extLst>
          </p:cNvPr>
          <p:cNvSpPr txBox="1"/>
          <p:nvPr/>
        </p:nvSpPr>
        <p:spPr>
          <a:xfrm>
            <a:off x="470995" y="3227991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                                    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(Matches Guild Rate)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BEC52C-9CB1-EF1B-3CAB-DBE915D141DE}"/>
              </a:ext>
            </a:extLst>
          </p:cNvPr>
          <p:cNvSpPr txBox="1"/>
          <p:nvPr/>
        </p:nvSpPr>
        <p:spPr>
          <a:xfrm>
            <a:off x="390524" y="4128280"/>
            <a:ext cx="8753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			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          i.e. Principals by HB Area @ 30/9/21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1320BC-085F-706C-ACDD-7AA0387BBF8B}"/>
              </a:ext>
            </a:extLst>
          </p:cNvPr>
          <p:cNvSpPr txBox="1"/>
          <p:nvPr/>
        </p:nvSpPr>
        <p:spPr>
          <a:xfrm>
            <a:off x="470996" y="4598756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4. Q1&amp;2 Current year       Income	      	        +  6.7%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91ED5F-2183-432F-CF0A-C6D6E6184D64}"/>
              </a:ext>
            </a:extLst>
          </p:cNvPr>
          <p:cNvSpPr txBox="1"/>
          <p:nvPr/>
        </p:nvSpPr>
        <p:spPr>
          <a:xfrm>
            <a:off x="436310" y="4998922"/>
            <a:ext cx="827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                                         Expenditure             - 45%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DBBC71-BAA7-8C71-0EC3-17A625BD1F96}"/>
              </a:ext>
            </a:extLst>
          </p:cNvPr>
          <p:cNvSpPr txBox="1"/>
          <p:nvPr/>
        </p:nvSpPr>
        <p:spPr>
          <a:xfrm>
            <a:off x="470996" y="5390746"/>
            <a:ext cx="8421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                                         </a:t>
            </a:r>
            <a:r>
              <a:rPr lang="en-GB" sz="2400" b="1" i="1" dirty="0"/>
              <a:t>But </a:t>
            </a:r>
            <a:r>
              <a:rPr lang="en-GB" sz="2400" dirty="0"/>
              <a:t>? More face-to-face meetings</a:t>
            </a:r>
          </a:p>
        </p:txBody>
      </p:sp>
    </p:spTree>
    <p:extLst>
      <p:ext uri="{BB962C8B-B14F-4D97-AF65-F5344CB8AC3E}">
        <p14:creationId xmlns:p14="http://schemas.microsoft.com/office/powerpoint/2010/main" val="106361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DEA89-0F0D-0C61-4D4A-0D4F31FD9865}"/>
              </a:ext>
            </a:extLst>
          </p:cNvPr>
          <p:cNvSpPr txBox="1"/>
          <p:nvPr/>
        </p:nvSpPr>
        <p:spPr>
          <a:xfrm>
            <a:off x="647563" y="19888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to do with the Levy?</a:t>
            </a:r>
          </a:p>
        </p:txBody>
      </p:sp>
    </p:spTree>
    <p:extLst>
      <p:ext uri="{BB962C8B-B14F-4D97-AF65-F5344CB8AC3E}">
        <p14:creationId xmlns:p14="http://schemas.microsoft.com/office/powerpoint/2010/main" val="45756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DEA89-0F0D-0C61-4D4A-0D4F31FD9865}"/>
              </a:ext>
            </a:extLst>
          </p:cNvPr>
          <p:cNvSpPr txBox="1"/>
          <p:nvPr/>
        </p:nvSpPr>
        <p:spPr>
          <a:xfrm>
            <a:off x="647563" y="19888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What to do with the Levy?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517B9C-F728-1550-D982-ED1D04809E8A}"/>
              </a:ext>
            </a:extLst>
          </p:cNvPr>
          <p:cNvSpPr txBox="1"/>
          <p:nvPr/>
        </p:nvSpPr>
        <p:spPr>
          <a:xfrm>
            <a:off x="647563" y="2782089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Leave as is and risk an increased surplus?</a:t>
            </a:r>
          </a:p>
        </p:txBody>
      </p:sp>
    </p:spTree>
    <p:extLst>
      <p:ext uri="{BB962C8B-B14F-4D97-AF65-F5344CB8AC3E}">
        <p14:creationId xmlns:p14="http://schemas.microsoft.com/office/powerpoint/2010/main" val="254610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DEA89-0F0D-0C61-4D4A-0D4F31FD9865}"/>
              </a:ext>
            </a:extLst>
          </p:cNvPr>
          <p:cNvSpPr txBox="1"/>
          <p:nvPr/>
        </p:nvSpPr>
        <p:spPr>
          <a:xfrm>
            <a:off x="647563" y="19888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What to do with the Levy?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517B9C-F728-1550-D982-ED1D04809E8A}"/>
              </a:ext>
            </a:extLst>
          </p:cNvPr>
          <p:cNvSpPr txBox="1"/>
          <p:nvPr/>
        </p:nvSpPr>
        <p:spPr>
          <a:xfrm>
            <a:off x="647563" y="2782089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Leave as is and risk an increased surplus?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4F95DF-7491-BF92-7D19-290684905A5B}"/>
              </a:ext>
            </a:extLst>
          </p:cNvPr>
          <p:cNvSpPr txBox="1"/>
          <p:nvPr/>
        </p:nvSpPr>
        <p:spPr>
          <a:xfrm>
            <a:off x="658715" y="3579014"/>
            <a:ext cx="7848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OR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Reduce and risk claims costs returning to previous levels?</a:t>
            </a:r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9729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>
                <a:solidFill>
                  <a:schemeClr val="tx2"/>
                </a:solidFill>
                <a:latin typeface="Arial" charset="0"/>
                <a:ea typeface="ＭＳ Ｐゴシック" charset="0"/>
              </a:rPr>
              <a:t>Income &amp; Expenditure</a:t>
            </a:r>
            <a:endParaRPr lang="en-US" sz="3200" b="1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Contributions                £  57,036	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  £ 52,646</a:t>
            </a:r>
          </a:p>
        </p:txBody>
      </p:sp>
    </p:spTree>
    <p:extLst>
      <p:ext uri="{BB962C8B-B14F-4D97-AF65-F5344CB8AC3E}">
        <p14:creationId xmlns:p14="http://schemas.microsoft.com/office/powerpoint/2010/main" val="100731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DEA89-0F0D-0C61-4D4A-0D4F31FD9865}"/>
              </a:ext>
            </a:extLst>
          </p:cNvPr>
          <p:cNvSpPr txBox="1"/>
          <p:nvPr/>
        </p:nvSpPr>
        <p:spPr>
          <a:xfrm>
            <a:off x="539552" y="1988840"/>
            <a:ext cx="820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Propose </a:t>
            </a:r>
            <a:r>
              <a:rPr lang="en-GB" sz="2800" b="1" dirty="0"/>
              <a:t>DEFER</a:t>
            </a:r>
            <a:r>
              <a:rPr lang="en-GB" sz="2800" dirty="0"/>
              <a:t> decision until more data available</a:t>
            </a:r>
          </a:p>
        </p:txBody>
      </p:sp>
    </p:spTree>
    <p:extLst>
      <p:ext uri="{BB962C8B-B14F-4D97-AF65-F5344CB8AC3E}">
        <p14:creationId xmlns:p14="http://schemas.microsoft.com/office/powerpoint/2010/main" val="26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DEA89-0F0D-0C61-4D4A-0D4F31FD9865}"/>
              </a:ext>
            </a:extLst>
          </p:cNvPr>
          <p:cNvSpPr txBox="1"/>
          <p:nvPr/>
        </p:nvSpPr>
        <p:spPr>
          <a:xfrm>
            <a:off x="539552" y="1988840"/>
            <a:ext cx="820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Propose </a:t>
            </a:r>
            <a:r>
              <a:rPr lang="en-GB" sz="2800" b="1" dirty="0"/>
              <a:t>DEFER</a:t>
            </a:r>
            <a:r>
              <a:rPr lang="en-GB" sz="2800" dirty="0"/>
              <a:t> decision until more data available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517B9C-F728-1550-D982-ED1D04809E8A}"/>
              </a:ext>
            </a:extLst>
          </p:cNvPr>
          <p:cNvSpPr txBox="1"/>
          <p:nvPr/>
        </p:nvSpPr>
        <p:spPr>
          <a:xfrm>
            <a:off x="539552" y="2782089"/>
            <a:ext cx="8208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SDF </a:t>
            </a:r>
            <a:r>
              <a:rPr lang="en-GB" sz="2800"/>
              <a:t>will </a:t>
            </a:r>
            <a:r>
              <a:rPr lang="en-GB" sz="2800" b="1"/>
              <a:t>advise CAC </a:t>
            </a:r>
            <a:r>
              <a:rPr lang="en-GB" sz="2800"/>
              <a:t>on levy</a:t>
            </a:r>
            <a:endParaRPr lang="en-GB" sz="2800" b="1" dirty="0"/>
          </a:p>
          <a:p>
            <a:pPr algn="ctr"/>
            <a:endParaRPr lang="en-GB" sz="1200" dirty="0"/>
          </a:p>
          <a:p>
            <a:pPr algn="ctr"/>
            <a:r>
              <a:rPr lang="en-GB" sz="2800" dirty="0"/>
              <a:t>in time for October contributions i.e. August </a:t>
            </a:r>
          </a:p>
        </p:txBody>
      </p:sp>
    </p:spTree>
    <p:extLst>
      <p:ext uri="{BB962C8B-B14F-4D97-AF65-F5344CB8AC3E}">
        <p14:creationId xmlns:p14="http://schemas.microsoft.com/office/powerpoint/2010/main" val="61607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DEA89-0F0D-0C61-4D4A-0D4F31FD9865}"/>
              </a:ext>
            </a:extLst>
          </p:cNvPr>
          <p:cNvSpPr txBox="1"/>
          <p:nvPr/>
        </p:nvSpPr>
        <p:spPr>
          <a:xfrm>
            <a:off x="539552" y="1988840"/>
            <a:ext cx="820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Propose </a:t>
            </a:r>
            <a:r>
              <a:rPr lang="en-GB" sz="2800" b="1" dirty="0"/>
              <a:t>DEFER</a:t>
            </a:r>
            <a:r>
              <a:rPr lang="en-GB" sz="2800" dirty="0"/>
              <a:t> decision until more data available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517B9C-F728-1550-D982-ED1D04809E8A}"/>
              </a:ext>
            </a:extLst>
          </p:cNvPr>
          <p:cNvSpPr txBox="1"/>
          <p:nvPr/>
        </p:nvSpPr>
        <p:spPr>
          <a:xfrm>
            <a:off x="539552" y="2782089"/>
            <a:ext cx="8208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SDF will </a:t>
            </a:r>
            <a:r>
              <a:rPr lang="en-GB" sz="2800" b="1" dirty="0"/>
              <a:t>advise</a:t>
            </a:r>
            <a:r>
              <a:rPr lang="en-GB" sz="2800" dirty="0"/>
              <a:t> </a:t>
            </a:r>
            <a:r>
              <a:rPr lang="en-GB" sz="2800" b="1" dirty="0"/>
              <a:t>CAC </a:t>
            </a:r>
            <a:r>
              <a:rPr lang="en-GB" sz="2800" dirty="0"/>
              <a:t>on levy</a:t>
            </a:r>
          </a:p>
          <a:p>
            <a:pPr algn="ctr"/>
            <a:endParaRPr lang="en-GB" sz="1200" dirty="0"/>
          </a:p>
          <a:p>
            <a:pPr algn="ctr"/>
            <a:r>
              <a:rPr lang="en-GB" sz="2800" dirty="0"/>
              <a:t>in time for October contributions i.e. August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4F95DF-7491-BF92-7D19-290684905A5B}"/>
              </a:ext>
            </a:extLst>
          </p:cNvPr>
          <p:cNvSpPr txBox="1"/>
          <p:nvPr/>
        </p:nvSpPr>
        <p:spPr>
          <a:xfrm>
            <a:off x="647563" y="4581128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Assurance that levy will </a:t>
            </a:r>
            <a:r>
              <a:rPr lang="en-GB" sz="2800" b="1" dirty="0"/>
              <a:t>not</a:t>
            </a:r>
            <a:r>
              <a:rPr lang="en-GB" sz="2800" dirty="0"/>
              <a:t> be </a:t>
            </a:r>
            <a:r>
              <a:rPr lang="en-GB" sz="2800" b="1" dirty="0"/>
              <a:t>increased</a:t>
            </a:r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570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3545917" y="764704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SDF Levy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DC3FA-FDD7-2C4B-8D3B-6EEDB746CD1D}"/>
              </a:ext>
            </a:extLst>
          </p:cNvPr>
          <p:cNvSpPr txBox="1"/>
          <p:nvPr/>
        </p:nvSpPr>
        <p:spPr>
          <a:xfrm>
            <a:off x="470997" y="2278385"/>
            <a:ext cx="827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                                          </a:t>
            </a:r>
            <a:endParaRPr lang="en-GB" sz="24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714E4A2-5814-FD46-A684-95728A91E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85041"/>
              </p:ext>
            </p:extLst>
          </p:nvPr>
        </p:nvGraphicFramePr>
        <p:xfrm>
          <a:off x="-396552" y="1698624"/>
          <a:ext cx="9138925" cy="453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3066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2627784" y="836712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Recommendation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EC245-63E0-0E4E-87E8-00293A6FDF5C}"/>
              </a:ext>
            </a:extLst>
          </p:cNvPr>
          <p:cNvSpPr txBox="1"/>
          <p:nvPr/>
        </p:nvSpPr>
        <p:spPr>
          <a:xfrm>
            <a:off x="457200" y="1698625"/>
            <a:ext cx="82912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SDPC Levy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800" dirty="0"/>
              <a:t>Propose </a:t>
            </a:r>
            <a:r>
              <a:rPr lang="en-US" sz="2800" b="1" dirty="0"/>
              <a:t>DEFER until August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SDF to advise </a:t>
            </a:r>
            <a:r>
              <a:rPr lang="en-US" sz="2800" b="1" dirty="0"/>
              <a:t>CAC</a:t>
            </a:r>
            <a:endParaRPr lang="en-US" sz="2000" b="1" dirty="0"/>
          </a:p>
          <a:p>
            <a:pPr algn="ctr"/>
            <a:endParaRPr lang="en-US" sz="2400" dirty="0"/>
          </a:p>
          <a:p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9513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2627784" y="836712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Recommendation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EC245-63E0-0E4E-87E8-00293A6FDF5C}"/>
              </a:ext>
            </a:extLst>
          </p:cNvPr>
          <p:cNvSpPr txBox="1"/>
          <p:nvPr/>
        </p:nvSpPr>
        <p:spPr>
          <a:xfrm>
            <a:off x="457200" y="1698625"/>
            <a:ext cx="82912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SDPC Honoraria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800" dirty="0"/>
              <a:t>Propose NO CHANGE in calculation method</a:t>
            </a:r>
          </a:p>
          <a:p>
            <a:pPr algn="ctr"/>
            <a:endParaRPr lang="en-US" sz="2000" dirty="0"/>
          </a:p>
          <a:p>
            <a:pPr algn="ctr"/>
            <a:r>
              <a:rPr lang="en-US" sz="3200" dirty="0"/>
              <a:t>Chair	 	 </a:t>
            </a:r>
            <a:r>
              <a:rPr lang="en-US" sz="3200" b="1" dirty="0"/>
              <a:t>7.5 sessions   </a:t>
            </a:r>
            <a:r>
              <a:rPr lang="en-US" sz="3200" dirty="0"/>
              <a:t>= £2550</a:t>
            </a:r>
          </a:p>
          <a:p>
            <a:pPr algn="ctr"/>
            <a:endParaRPr lang="en-US" sz="2400" dirty="0"/>
          </a:p>
          <a:p>
            <a:pPr algn="ctr"/>
            <a:r>
              <a:rPr lang="en-US" sz="3200" dirty="0"/>
              <a:t>Vice Chair	 </a:t>
            </a:r>
            <a:r>
              <a:rPr lang="en-US" sz="3200" b="1" dirty="0"/>
              <a:t>4.25 sessions </a:t>
            </a:r>
            <a:r>
              <a:rPr lang="en-US" sz="3200" dirty="0"/>
              <a:t>= £1445</a:t>
            </a:r>
          </a:p>
          <a:p>
            <a:pPr algn="ctr"/>
            <a:endParaRPr lang="en-US" sz="2400" dirty="0"/>
          </a:p>
          <a:p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428925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2627784" y="836712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Recommendation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EC245-63E0-0E4E-87E8-00293A6FDF5C}"/>
              </a:ext>
            </a:extLst>
          </p:cNvPr>
          <p:cNvSpPr txBox="1"/>
          <p:nvPr/>
        </p:nvSpPr>
        <p:spPr>
          <a:xfrm>
            <a:off x="457200" y="1694190"/>
            <a:ext cx="82912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SDF Board Honoraria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800" dirty="0"/>
              <a:t>Propose NO CHANGE in calculation method</a:t>
            </a:r>
          </a:p>
          <a:p>
            <a:pPr algn="ctr"/>
            <a:endParaRPr lang="en-US" sz="2000" dirty="0"/>
          </a:p>
          <a:p>
            <a:r>
              <a:rPr lang="en-US" sz="3200" dirty="0"/>
              <a:t>	Chair		</a:t>
            </a:r>
            <a:r>
              <a:rPr lang="en-US" sz="3200" b="1" dirty="0"/>
              <a:t>1 session  </a:t>
            </a:r>
            <a:r>
              <a:rPr lang="en-US" sz="3200" dirty="0"/>
              <a:t>= £340 /</a:t>
            </a:r>
            <a:r>
              <a:rPr lang="en-US" sz="3200" dirty="0" err="1"/>
              <a:t>yr</a:t>
            </a:r>
            <a:endParaRPr lang="en-US" sz="3200" dirty="0"/>
          </a:p>
          <a:p>
            <a:pPr algn="ctr"/>
            <a:endParaRPr lang="en-US" sz="2000" dirty="0"/>
          </a:p>
          <a:p>
            <a:r>
              <a:rPr lang="en-US" sz="3200" dirty="0"/>
              <a:t>	Secretary		</a:t>
            </a:r>
            <a:r>
              <a:rPr lang="en-US" sz="3200" b="1" dirty="0"/>
              <a:t>1 session  </a:t>
            </a:r>
            <a:r>
              <a:rPr lang="en-US" sz="3200" dirty="0"/>
              <a:t>= £340 /</a:t>
            </a:r>
            <a:r>
              <a:rPr lang="en-US" sz="3200" dirty="0" err="1"/>
              <a:t>yr</a:t>
            </a:r>
            <a:endParaRPr lang="en-US" sz="3200" dirty="0"/>
          </a:p>
          <a:p>
            <a:endParaRPr lang="en-US" sz="2000" dirty="0"/>
          </a:p>
          <a:p>
            <a:r>
              <a:rPr lang="en-US" sz="3200" dirty="0"/>
              <a:t>	Treasurer	     </a:t>
            </a:r>
            <a:r>
              <a:rPr lang="en-US" sz="3200" b="1" dirty="0"/>
              <a:t>1 session </a:t>
            </a:r>
            <a:r>
              <a:rPr lang="en-US" sz="3200" dirty="0"/>
              <a:t>(£340) </a:t>
            </a:r>
            <a:r>
              <a:rPr lang="en-US" sz="3200" b="1" dirty="0"/>
              <a:t>/ Month</a:t>
            </a:r>
          </a:p>
          <a:p>
            <a:r>
              <a:rPr lang="en-US" sz="3200" dirty="0"/>
              <a:t>				</a:t>
            </a:r>
            <a:r>
              <a:rPr lang="en-US" sz="2000" dirty="0" err="1"/>
              <a:t>i.e</a:t>
            </a:r>
            <a:r>
              <a:rPr lang="en-US" sz="2000" dirty="0"/>
              <a:t> 2 sessions @ 50% sessional rate</a:t>
            </a:r>
          </a:p>
          <a:p>
            <a:endParaRPr lang="en-US" sz="2000" dirty="0"/>
          </a:p>
          <a:p>
            <a:pPr algn="ctr"/>
            <a:endParaRPr lang="en-US" sz="3200" dirty="0">
              <a:solidFill>
                <a:srgbClr val="FE37FF"/>
              </a:solidFill>
            </a:endParaRPr>
          </a:p>
          <a:p>
            <a:pPr algn="ctr"/>
            <a:endParaRPr lang="en-US" sz="2400" dirty="0"/>
          </a:p>
          <a:p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60711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E6776A48-A08E-0B41-B8B9-926E62940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GB" dirty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endParaRPr lang="en-GB" dirty="0">
              <a:cs typeface="+mn-cs"/>
            </a:endParaRPr>
          </a:p>
        </p:txBody>
      </p:sp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FCB5C3-497D-DF40-A404-41F03AD0894A}"/>
              </a:ext>
            </a:extLst>
          </p:cNvPr>
          <p:cNvSpPr txBox="1"/>
          <p:nvPr/>
        </p:nvSpPr>
        <p:spPr>
          <a:xfrm>
            <a:off x="2195736" y="2420888"/>
            <a:ext cx="5686172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Any Questions ?</a:t>
            </a:r>
          </a:p>
          <a:p>
            <a:pPr algn="ctr"/>
            <a:r>
              <a:rPr lang="en-US" sz="4400" dirty="0"/>
              <a:t>of</a:t>
            </a:r>
          </a:p>
          <a:p>
            <a:pPr algn="ctr"/>
            <a:r>
              <a:rPr lang="en-US" sz="4400" dirty="0"/>
              <a:t>Roy or Jim</a:t>
            </a:r>
          </a:p>
        </p:txBody>
      </p:sp>
    </p:spTree>
    <p:extLst>
      <p:ext uri="{BB962C8B-B14F-4D97-AF65-F5344CB8AC3E}">
        <p14:creationId xmlns:p14="http://schemas.microsoft.com/office/powerpoint/2010/main" val="24282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2627784" y="836712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Recommendation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EC245-63E0-0E4E-87E8-00293A6FDF5C}"/>
              </a:ext>
            </a:extLst>
          </p:cNvPr>
          <p:cNvSpPr txBox="1"/>
          <p:nvPr/>
        </p:nvSpPr>
        <p:spPr>
          <a:xfrm>
            <a:off x="457200" y="1698625"/>
            <a:ext cx="82912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SDPC Levy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800" dirty="0"/>
              <a:t>Propose </a:t>
            </a:r>
            <a:r>
              <a:rPr lang="en-US" sz="2800" b="1" dirty="0"/>
              <a:t>DEFER until August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SDF to advise </a:t>
            </a:r>
            <a:r>
              <a:rPr lang="en-US" sz="2800" b="1" dirty="0"/>
              <a:t>CAC</a:t>
            </a:r>
            <a:endParaRPr lang="en-US" sz="2000" b="1" dirty="0"/>
          </a:p>
          <a:p>
            <a:pPr algn="ctr"/>
            <a:endParaRPr lang="en-US" sz="2400" dirty="0"/>
          </a:p>
          <a:p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75084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2627784" y="836712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Recommendation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EC245-63E0-0E4E-87E8-00293A6FDF5C}"/>
              </a:ext>
            </a:extLst>
          </p:cNvPr>
          <p:cNvSpPr txBox="1"/>
          <p:nvPr/>
        </p:nvSpPr>
        <p:spPr>
          <a:xfrm>
            <a:off x="457200" y="1698625"/>
            <a:ext cx="82912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SDPC Honoraria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800" dirty="0"/>
              <a:t>Propose NO CHANGE in calculation method</a:t>
            </a:r>
          </a:p>
          <a:p>
            <a:pPr algn="ctr"/>
            <a:endParaRPr lang="en-US" sz="2000" dirty="0"/>
          </a:p>
          <a:p>
            <a:pPr algn="ctr"/>
            <a:r>
              <a:rPr lang="en-US" sz="3200" dirty="0"/>
              <a:t>Chair	 	 </a:t>
            </a:r>
            <a:r>
              <a:rPr lang="en-US" sz="3200" b="1" dirty="0"/>
              <a:t>7.5 sessions   </a:t>
            </a:r>
            <a:r>
              <a:rPr lang="en-US" sz="3200" dirty="0"/>
              <a:t>= £2550</a:t>
            </a:r>
          </a:p>
          <a:p>
            <a:pPr algn="ctr"/>
            <a:endParaRPr lang="en-US" sz="2400" dirty="0"/>
          </a:p>
          <a:p>
            <a:pPr algn="ctr"/>
            <a:r>
              <a:rPr lang="en-US" sz="3200" dirty="0"/>
              <a:t>Vice Chair	 </a:t>
            </a:r>
            <a:r>
              <a:rPr lang="en-US" sz="3200" b="1" dirty="0"/>
              <a:t>4.25 sessions </a:t>
            </a:r>
            <a:r>
              <a:rPr lang="en-US" sz="3200" dirty="0"/>
              <a:t>= £1445</a:t>
            </a:r>
          </a:p>
          <a:p>
            <a:pPr algn="ctr"/>
            <a:endParaRPr lang="en-US" sz="2400" dirty="0"/>
          </a:p>
          <a:p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43264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>
                <a:solidFill>
                  <a:schemeClr val="tx2"/>
                </a:solidFill>
                <a:latin typeface="Arial" charset="0"/>
                <a:ea typeface="ＭＳ Ｐゴシック" charset="0"/>
              </a:rPr>
              <a:t>Income &amp; Expenditure</a:t>
            </a:r>
            <a:endParaRPr lang="en-US" sz="3200" b="1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Contributions</a:t>
            </a:r>
            <a:r>
              <a:rPr lang="en-GB" sz="2800" dirty="0"/>
              <a:t>              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57,036</a:t>
            </a:r>
            <a:r>
              <a:rPr lang="en-GB" sz="2800" dirty="0"/>
              <a:t>	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  £ 52,646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CE6F4-409D-EE49-8D24-0A182F2AAFF7}"/>
              </a:ext>
            </a:extLst>
          </p:cNvPr>
          <p:cNvSpPr/>
          <p:nvPr/>
        </p:nvSpPr>
        <p:spPr>
          <a:xfrm>
            <a:off x="755651" y="2905453"/>
            <a:ext cx="7272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en-US" sz="2800" dirty="0"/>
              <a:t>Expenditure                  £  48,082</a:t>
            </a:r>
            <a:r>
              <a:rPr lang="en-GB" altLang="en-US" sz="2800" dirty="0">
                <a:solidFill>
                  <a:schemeClr val="bg1">
                    <a:lumMod val="65000"/>
                  </a:schemeClr>
                </a:solidFill>
              </a:rPr>
              <a:t>	  £ 64,939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F0F3FD-8C78-BE4A-AB3F-9575FFC051E0}"/>
              </a:ext>
            </a:extLst>
          </p:cNvPr>
          <p:cNvSpPr/>
          <p:nvPr/>
        </p:nvSpPr>
        <p:spPr>
          <a:xfrm>
            <a:off x="2627784" y="836712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Recommendation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EC245-63E0-0E4E-87E8-00293A6FDF5C}"/>
              </a:ext>
            </a:extLst>
          </p:cNvPr>
          <p:cNvSpPr txBox="1"/>
          <p:nvPr/>
        </p:nvSpPr>
        <p:spPr>
          <a:xfrm>
            <a:off x="457200" y="1694190"/>
            <a:ext cx="82912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SDF Board Honoraria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800" dirty="0"/>
              <a:t>Propose NO CHANGE in calculation method</a:t>
            </a:r>
          </a:p>
          <a:p>
            <a:pPr algn="ctr"/>
            <a:endParaRPr lang="en-US" sz="2000" dirty="0"/>
          </a:p>
          <a:p>
            <a:r>
              <a:rPr lang="en-US" sz="3200"/>
              <a:t>	Chair</a:t>
            </a:r>
            <a:r>
              <a:rPr lang="en-US" sz="3200" dirty="0"/>
              <a:t>		</a:t>
            </a:r>
            <a:r>
              <a:rPr lang="en-US" sz="3200" b="1" dirty="0"/>
              <a:t>1 session  </a:t>
            </a:r>
            <a:r>
              <a:rPr lang="en-US" sz="3200" dirty="0"/>
              <a:t>= £340 /</a:t>
            </a:r>
            <a:r>
              <a:rPr lang="en-US" sz="3200" dirty="0" err="1"/>
              <a:t>yr</a:t>
            </a:r>
            <a:endParaRPr lang="en-US" sz="3200" dirty="0"/>
          </a:p>
          <a:p>
            <a:pPr algn="ctr"/>
            <a:endParaRPr lang="en-US" sz="2000" dirty="0"/>
          </a:p>
          <a:p>
            <a:r>
              <a:rPr lang="en-US" sz="3200" dirty="0"/>
              <a:t>	Secretary		</a:t>
            </a:r>
            <a:r>
              <a:rPr lang="en-US" sz="3200" b="1" dirty="0"/>
              <a:t>1 session  </a:t>
            </a:r>
            <a:r>
              <a:rPr lang="en-US" sz="3200" dirty="0"/>
              <a:t>= £340 /</a:t>
            </a:r>
            <a:r>
              <a:rPr lang="en-US" sz="3200" dirty="0" err="1"/>
              <a:t>yr</a:t>
            </a:r>
            <a:endParaRPr lang="en-US" sz="3200" dirty="0"/>
          </a:p>
          <a:p>
            <a:endParaRPr lang="en-US" sz="2000" dirty="0"/>
          </a:p>
          <a:p>
            <a:r>
              <a:rPr lang="en-US" sz="3200" dirty="0"/>
              <a:t>	Treasurer	     </a:t>
            </a:r>
            <a:r>
              <a:rPr lang="en-US" sz="3200" b="1" dirty="0"/>
              <a:t>1 session </a:t>
            </a:r>
            <a:r>
              <a:rPr lang="en-US" sz="3200" dirty="0"/>
              <a:t>(£340) </a:t>
            </a:r>
            <a:r>
              <a:rPr lang="en-US" sz="3200" b="1" dirty="0"/>
              <a:t>/ Month</a:t>
            </a:r>
          </a:p>
          <a:p>
            <a:r>
              <a:rPr lang="en-US" sz="3200" dirty="0"/>
              <a:t>				</a:t>
            </a:r>
            <a:r>
              <a:rPr lang="en-US" sz="2000" dirty="0" err="1"/>
              <a:t>i.e</a:t>
            </a:r>
            <a:r>
              <a:rPr lang="en-US" sz="2000" dirty="0"/>
              <a:t> 2 sessions @ 50% sessional rate</a:t>
            </a:r>
          </a:p>
          <a:p>
            <a:endParaRPr lang="en-US" sz="2000" dirty="0"/>
          </a:p>
          <a:p>
            <a:pPr algn="ctr"/>
            <a:endParaRPr lang="en-US" sz="3200" dirty="0">
              <a:solidFill>
                <a:srgbClr val="FE37FF"/>
              </a:solidFill>
            </a:endParaRPr>
          </a:p>
          <a:p>
            <a:pPr algn="ctr"/>
            <a:endParaRPr lang="en-US" sz="2400" dirty="0"/>
          </a:p>
          <a:p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59218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E6776A48-A08E-0B41-B8B9-926E62940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GB" dirty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endParaRPr lang="en-GB" dirty="0">
              <a:cs typeface="+mn-cs"/>
            </a:endParaRPr>
          </a:p>
        </p:txBody>
      </p:sp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08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>
                <a:solidFill>
                  <a:schemeClr val="tx2"/>
                </a:solidFill>
                <a:latin typeface="Arial" charset="0"/>
                <a:ea typeface="ＭＳ Ｐゴシック" charset="0"/>
              </a:rPr>
              <a:t>Income &amp; Expenditure</a:t>
            </a:r>
            <a:endParaRPr lang="en-US" sz="3200" b="1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B6009A-290C-164C-BE52-5ADDC8C9DE59}"/>
              </a:ext>
            </a:extLst>
          </p:cNvPr>
          <p:cNvSpPr/>
          <p:nvPr/>
        </p:nvSpPr>
        <p:spPr>
          <a:xfrm>
            <a:off x="755651" y="2905453"/>
            <a:ext cx="7272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en-US" sz="2800" dirty="0">
                <a:solidFill>
                  <a:schemeClr val="bg1">
                    <a:lumMod val="65000"/>
                  </a:schemeClr>
                </a:solidFill>
              </a:rPr>
              <a:t>Expenditure</a:t>
            </a:r>
            <a:r>
              <a:rPr lang="en-GB" altLang="en-US" sz="2800" dirty="0">
                <a:solidFill>
                  <a:srgbClr val="000000"/>
                </a:solidFill>
              </a:rPr>
              <a:t>                  </a:t>
            </a:r>
            <a:r>
              <a:rPr lang="en-GB" altLang="en-US" sz="2800" dirty="0">
                <a:solidFill>
                  <a:schemeClr val="bg1">
                    <a:lumMod val="65000"/>
                  </a:schemeClr>
                </a:solidFill>
              </a:rPr>
              <a:t>£  48,082	  £ 64,939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23DA20-FECE-FC42-8C78-A3EF4296A04D}"/>
              </a:ext>
            </a:extLst>
          </p:cNvPr>
          <p:cNvSpPr/>
          <p:nvPr/>
        </p:nvSpPr>
        <p:spPr>
          <a:xfrm>
            <a:off x="755651" y="3452914"/>
            <a:ext cx="74167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Operating Surplus</a:t>
            </a:r>
            <a:r>
              <a:rPr lang="en-US" sz="2800" dirty="0">
                <a:solidFill>
                  <a:srgbClr val="FF0000"/>
                </a:solidFill>
              </a:rPr>
              <a:t>/       </a:t>
            </a:r>
            <a:r>
              <a:rPr lang="en-US" sz="2800" dirty="0"/>
              <a:t>£  10,019     </a:t>
            </a:r>
            <a:r>
              <a:rPr lang="en-US" sz="2800" dirty="0">
                <a:solidFill>
                  <a:srgbClr val="D02B28"/>
                </a:solidFill>
              </a:rPr>
              <a:t>£(10,834) </a:t>
            </a:r>
            <a:r>
              <a:rPr lang="en-US" sz="2800" dirty="0">
                <a:solidFill>
                  <a:srgbClr val="FF0000"/>
                </a:solidFill>
              </a:rPr>
              <a:t>Deficit</a:t>
            </a:r>
          </a:p>
          <a:p>
            <a:r>
              <a:rPr lang="en-US" sz="2800" dirty="0"/>
              <a:t>(Including interest)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Contributions                £  57,036</a:t>
            </a:r>
            <a:r>
              <a:rPr lang="en-GB" sz="2800" dirty="0"/>
              <a:t>	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  £ 52,646</a:t>
            </a:r>
          </a:p>
        </p:txBody>
      </p:sp>
    </p:spTree>
    <p:extLst>
      <p:ext uri="{BB962C8B-B14F-4D97-AF65-F5344CB8AC3E}">
        <p14:creationId xmlns:p14="http://schemas.microsoft.com/office/powerpoint/2010/main" val="196948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>
                <a:solidFill>
                  <a:schemeClr val="tx2"/>
                </a:solidFill>
                <a:latin typeface="Arial" charset="0"/>
                <a:ea typeface="ＭＳ Ｐゴシック" charset="0"/>
              </a:rPr>
              <a:t>Income &amp; Expenditure</a:t>
            </a:r>
            <a:endParaRPr lang="en-US" sz="3200" b="1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B6009A-290C-164C-BE52-5ADDC8C9DE59}"/>
              </a:ext>
            </a:extLst>
          </p:cNvPr>
          <p:cNvSpPr/>
          <p:nvPr/>
        </p:nvSpPr>
        <p:spPr>
          <a:xfrm>
            <a:off x="755651" y="2905453"/>
            <a:ext cx="7272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en-US" sz="2800" dirty="0">
                <a:solidFill>
                  <a:schemeClr val="bg1">
                    <a:lumMod val="65000"/>
                  </a:schemeClr>
                </a:solidFill>
              </a:rPr>
              <a:t>Expenditure</a:t>
            </a:r>
            <a:r>
              <a:rPr lang="en-GB" altLang="en-US" sz="2800" dirty="0">
                <a:solidFill>
                  <a:srgbClr val="000000"/>
                </a:solidFill>
              </a:rPr>
              <a:t>                  </a:t>
            </a:r>
            <a:r>
              <a:rPr lang="en-GB" altLang="en-US" sz="2800" dirty="0">
                <a:solidFill>
                  <a:schemeClr val="bg1">
                    <a:lumMod val="65000"/>
                  </a:schemeClr>
                </a:solidFill>
              </a:rPr>
              <a:t>£  48,082	  £ 64,939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23DA20-FECE-FC42-8C78-A3EF4296A04D}"/>
              </a:ext>
            </a:extLst>
          </p:cNvPr>
          <p:cNvSpPr/>
          <p:nvPr/>
        </p:nvSpPr>
        <p:spPr>
          <a:xfrm>
            <a:off x="755651" y="3452914"/>
            <a:ext cx="74167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Operating Surplus</a:t>
            </a:r>
            <a:r>
              <a:rPr lang="en-US" sz="2800" dirty="0">
                <a:solidFill>
                  <a:srgbClr val="D02B28"/>
                </a:solidFill>
              </a:rPr>
              <a:t>/</a:t>
            </a:r>
            <a:r>
              <a:rPr lang="en-US" sz="2800" dirty="0">
                <a:solidFill>
                  <a:srgbClr val="FF0000"/>
                </a:solidFill>
              </a:rPr>
              <a:t>      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£  10,019     </a:t>
            </a:r>
            <a:r>
              <a:rPr lang="en-US" sz="2800" dirty="0">
                <a:solidFill>
                  <a:srgbClr val="D02B28"/>
                </a:solidFill>
              </a:rPr>
              <a:t>£(10,834) Deficit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(Including interest)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Contributions                £  57,036</a:t>
            </a:r>
            <a:r>
              <a:rPr lang="en-GB" sz="2800" dirty="0"/>
              <a:t>	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  £ 52,646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86A443-DE33-CE40-B165-7B0F064FCF4B}"/>
              </a:ext>
            </a:extLst>
          </p:cNvPr>
          <p:cNvSpPr txBox="1"/>
          <p:nvPr/>
        </p:nvSpPr>
        <p:spPr>
          <a:xfrm>
            <a:off x="755649" y="5188654"/>
            <a:ext cx="7272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Reserves                      £257,396   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£247,377</a:t>
            </a:r>
          </a:p>
        </p:txBody>
      </p:sp>
    </p:spTree>
    <p:extLst>
      <p:ext uri="{BB962C8B-B14F-4D97-AF65-F5344CB8AC3E}">
        <p14:creationId xmlns:p14="http://schemas.microsoft.com/office/powerpoint/2010/main" val="264310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 dirty="0">
                <a:latin typeface="Arial" charset="0"/>
                <a:ea typeface="ＭＳ Ｐゴシック" charset="0"/>
              </a:rPr>
              <a:t>Income</a:t>
            </a: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ＭＳ Ｐゴシック" charset="0"/>
              </a:rPr>
              <a:t> &amp; Expenditure</a:t>
            </a:r>
            <a:endParaRPr lang="en-US" sz="3200" b="1" dirty="0">
              <a:solidFill>
                <a:schemeClr val="bg1">
                  <a:lumMod val="65000"/>
                </a:scheme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LDC Levy /cap/month	  £    2.00</a:t>
            </a:r>
            <a:r>
              <a:rPr lang="en-GB" sz="2800" dirty="0">
                <a:solidFill>
                  <a:srgbClr val="FE37FF"/>
                </a:solidFill>
              </a:rPr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2.00</a:t>
            </a:r>
          </a:p>
        </p:txBody>
      </p:sp>
    </p:spTree>
    <p:extLst>
      <p:ext uri="{BB962C8B-B14F-4D97-AF65-F5344CB8AC3E}">
        <p14:creationId xmlns:p14="http://schemas.microsoft.com/office/powerpoint/2010/main" val="227544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 dirty="0">
                <a:latin typeface="Arial" charset="0"/>
                <a:ea typeface="ＭＳ Ｐゴシック" charset="0"/>
              </a:rPr>
              <a:t>Income</a:t>
            </a: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ＭＳ Ｐゴシック" charset="0"/>
              </a:rPr>
              <a:t> &amp; Expenditure</a:t>
            </a:r>
            <a:endParaRPr lang="en-US" sz="3200" b="1" dirty="0">
              <a:solidFill>
                <a:schemeClr val="bg1">
                  <a:lumMod val="65000"/>
                </a:scheme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LDC Levy /cap/month</a:t>
            </a:r>
            <a:r>
              <a:rPr lang="en-GB" sz="2800" dirty="0"/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 2.00</a:t>
            </a:r>
            <a:r>
              <a:rPr lang="en-GB" sz="2800" dirty="0">
                <a:solidFill>
                  <a:srgbClr val="FE37FF"/>
                </a:solidFill>
              </a:rPr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2.00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C58A5-32AD-5B48-9BEC-0A9CDD9FED03}"/>
              </a:ext>
            </a:extLst>
          </p:cNvPr>
          <p:cNvSpPr/>
          <p:nvPr/>
        </p:nvSpPr>
        <p:spPr>
          <a:xfrm>
            <a:off x="755651" y="2905453"/>
            <a:ext cx="72727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Contributions                  £57,036    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£52,646</a:t>
            </a:r>
          </a:p>
          <a:p>
            <a:pPr algn="just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         </a:t>
            </a:r>
            <a:r>
              <a:rPr lang="en-US" sz="2800" dirty="0"/>
              <a:t>(Up £4,390)</a:t>
            </a:r>
          </a:p>
        </p:txBody>
      </p:sp>
    </p:spTree>
    <p:extLst>
      <p:ext uri="{BB962C8B-B14F-4D97-AF65-F5344CB8AC3E}">
        <p14:creationId xmlns:p14="http://schemas.microsoft.com/office/powerpoint/2010/main" val="343505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 dirty="0">
                <a:latin typeface="Arial" charset="0"/>
                <a:ea typeface="ＭＳ Ｐゴシック" charset="0"/>
              </a:rPr>
              <a:t>Income</a:t>
            </a: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ＭＳ Ｐゴシック" charset="0"/>
              </a:rPr>
              <a:t> &amp; Expenditure</a:t>
            </a:r>
            <a:endParaRPr lang="en-US" sz="3200" b="1" dirty="0">
              <a:solidFill>
                <a:schemeClr val="bg1">
                  <a:lumMod val="65000"/>
                </a:scheme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LDC Levy /cap/month</a:t>
            </a:r>
            <a:r>
              <a:rPr lang="en-GB" sz="2800" dirty="0"/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 2.00</a:t>
            </a:r>
            <a:r>
              <a:rPr lang="en-GB" sz="2800" dirty="0">
                <a:solidFill>
                  <a:srgbClr val="FE37FF"/>
                </a:solidFill>
              </a:rPr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2.00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C58A5-32AD-5B48-9BEC-0A9CDD9FED03}"/>
              </a:ext>
            </a:extLst>
          </p:cNvPr>
          <p:cNvSpPr/>
          <p:nvPr/>
        </p:nvSpPr>
        <p:spPr>
          <a:xfrm>
            <a:off x="755651" y="2905453"/>
            <a:ext cx="72727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Contributions</a:t>
            </a:r>
            <a:r>
              <a:rPr lang="en-US" sz="2800" dirty="0"/>
              <a:t>                 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£57,036     £52,646</a:t>
            </a:r>
          </a:p>
          <a:p>
            <a:pPr algn="just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         (Up £4,390)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C46EEE-8E30-2449-A218-0945FCEBA6EB}"/>
              </a:ext>
            </a:extLst>
          </p:cNvPr>
          <p:cNvSpPr txBox="1"/>
          <p:nvPr/>
        </p:nvSpPr>
        <p:spPr>
          <a:xfrm>
            <a:off x="755649" y="3866991"/>
            <a:ext cx="728476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% Received                       86.5%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         80%</a:t>
            </a:r>
          </a:p>
        </p:txBody>
      </p:sp>
    </p:spTree>
    <p:extLst>
      <p:ext uri="{BB962C8B-B14F-4D97-AF65-F5344CB8AC3E}">
        <p14:creationId xmlns:p14="http://schemas.microsoft.com/office/powerpoint/2010/main" val="101779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4C88064D-3473-5C44-A5FE-F363B313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323850" y="115888"/>
            <a:ext cx="133350" cy="158750"/>
          </a:xfrm>
        </p:spPr>
        <p:txBody>
          <a:bodyPr/>
          <a:lstStyle/>
          <a:p>
            <a:pPr eaLnBrk="1" hangingPunct="1">
              <a:defRPr/>
            </a:pPr>
            <a:endParaRPr lang="en-GB" sz="4000" dirty="0">
              <a:cs typeface="+mj-cs"/>
            </a:endParaRP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7F5696FC-3367-6040-A7C0-8234E8F2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76375" cy="1438275"/>
          </a:xfrm>
          <a:prstGeom prst="rect">
            <a:avLst/>
          </a:prstGeom>
          <a:blipFill dpi="0" rotWithShape="1">
            <a:blip r:embed="rId4">
              <a:alphaModFix amt="9900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200713" name="Rectangle 9">
            <a:extLst>
              <a:ext uri="{FF2B5EF4-FFF2-40B4-BE49-F238E27FC236}">
                <a16:creationId xmlns:a16="http://schemas.microsoft.com/office/drawing/2014/main" id="{084C7EDE-934F-0440-9ADD-70B664D7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76250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ＭＳ Ｐゴシック" charset="0"/>
              </a:rPr>
              <a:t>Income &amp; </a:t>
            </a:r>
            <a:r>
              <a:rPr lang="en-GB" sz="3200" b="1" dirty="0">
                <a:latin typeface="Arial" charset="0"/>
                <a:ea typeface="ＭＳ Ｐゴシック" charset="0"/>
              </a:rPr>
              <a:t>Expenditure</a:t>
            </a:r>
            <a:endParaRPr lang="en-US" sz="3200" b="1" dirty="0">
              <a:latin typeface="Arial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AA60-1383-6D4B-802B-4BB13E8EBCC3}"/>
              </a:ext>
            </a:extLst>
          </p:cNvPr>
          <p:cNvSpPr txBox="1"/>
          <p:nvPr/>
        </p:nvSpPr>
        <p:spPr>
          <a:xfrm>
            <a:off x="4787825" y="1835771"/>
            <a:ext cx="3240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/>
              <a:t>  2021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DB2BA-D391-6C41-8D21-62316FBF8A73}"/>
              </a:ext>
            </a:extLst>
          </p:cNvPr>
          <p:cNvSpPr txBox="1"/>
          <p:nvPr/>
        </p:nvSpPr>
        <p:spPr>
          <a:xfrm>
            <a:off x="755650" y="2323511"/>
            <a:ext cx="727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LDC Levy /cap/month</a:t>
            </a:r>
            <a:r>
              <a:rPr lang="en-GB" sz="2800" dirty="0"/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 2.00</a:t>
            </a:r>
            <a:r>
              <a:rPr lang="en-GB" sz="2800" dirty="0">
                <a:solidFill>
                  <a:srgbClr val="FE37FF"/>
                </a:solidFill>
              </a:rPr>
              <a:t>	  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£   2.00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C58A5-32AD-5B48-9BEC-0A9CDD9FED03}"/>
              </a:ext>
            </a:extLst>
          </p:cNvPr>
          <p:cNvSpPr/>
          <p:nvPr/>
        </p:nvSpPr>
        <p:spPr>
          <a:xfrm>
            <a:off x="755651" y="2905453"/>
            <a:ext cx="72727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Contributions</a:t>
            </a:r>
            <a:r>
              <a:rPr lang="en-US" sz="2800" dirty="0"/>
              <a:t>                 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£57,036     £52,646</a:t>
            </a:r>
          </a:p>
          <a:p>
            <a:pPr algn="just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         (Up £4,390)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C46EEE-8E30-2449-A218-0945FCEBA6EB}"/>
              </a:ext>
            </a:extLst>
          </p:cNvPr>
          <p:cNvSpPr txBox="1"/>
          <p:nvPr/>
        </p:nvSpPr>
        <p:spPr>
          <a:xfrm>
            <a:off x="755649" y="3866991"/>
            <a:ext cx="728476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65000"/>
                  </a:schemeClr>
                </a:solidFill>
              </a:rPr>
              <a:t>% Received                       86.5%          80%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8F4906-89FC-7941-B9CC-9DDE1A642F68}"/>
              </a:ext>
            </a:extLst>
          </p:cNvPr>
          <p:cNvSpPr/>
          <p:nvPr/>
        </p:nvSpPr>
        <p:spPr>
          <a:xfrm>
            <a:off x="755649" y="4365485"/>
            <a:ext cx="72727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SDPC Gross Costs         £43,272    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£61,141</a:t>
            </a:r>
          </a:p>
          <a:p>
            <a:r>
              <a:rPr lang="en-US" sz="2800" dirty="0"/>
              <a:t>         (Down  £17,869)</a:t>
            </a:r>
          </a:p>
        </p:txBody>
      </p:sp>
    </p:spTree>
    <p:extLst>
      <p:ext uri="{BB962C8B-B14F-4D97-AF65-F5344CB8AC3E}">
        <p14:creationId xmlns:p14="http://schemas.microsoft.com/office/powerpoint/2010/main" val="106880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13063</TotalTime>
  <Words>900</Words>
  <Application>Microsoft Macintosh PowerPoint</Application>
  <PresentationFormat>On-screen Show (4:3)</PresentationFormat>
  <Paragraphs>193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.</dc:creator>
  <cp:keywords/>
  <dc:description/>
  <cp:lastModifiedBy>James K Law</cp:lastModifiedBy>
  <cp:revision>459</cp:revision>
  <cp:lastPrinted>2021-04-04T10:59:19Z</cp:lastPrinted>
  <dcterms:created xsi:type="dcterms:W3CDTF">2005-03-09T22:04:48Z</dcterms:created>
  <dcterms:modified xsi:type="dcterms:W3CDTF">2022-05-12T11:50:45Z</dcterms:modified>
  <cp:category/>
</cp:coreProperties>
</file>