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478" r:id="rId5"/>
    <p:sldId id="904" r:id="rId6"/>
    <p:sldId id="759" r:id="rId7"/>
    <p:sldId id="778" r:id="rId8"/>
    <p:sldId id="776" r:id="rId9"/>
    <p:sldId id="916" r:id="rId10"/>
    <p:sldId id="912" r:id="rId11"/>
    <p:sldId id="911" r:id="rId12"/>
    <p:sldId id="910" r:id="rId13"/>
    <p:sldId id="419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758B4-2868-BE50-A0D9-912AE21D35C6}" name="Colin Mackenzie" initials="CM" userId="S::CMackenzie@gdc-uk.org::279206b0-7f39-4fc5-889d-2337cf7b86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F3"/>
    <a:srgbClr val="003F71"/>
    <a:srgbClr val="BD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76735-FDB8-49E7-B3DA-7EB1CBF5EC80}" v="8" dt="2024-04-15T07:44:28.405"/>
    <p1510:client id="{DDA1EE9F-3802-41BA-99D7-B22ECF8F8AE2}" v="17" dt="2024-04-15T01:17:30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16" autoAdjust="0"/>
  </p:normalViewPr>
  <p:slideViewPr>
    <p:cSldViewPr snapToGrid="0">
      <p:cViewPr varScale="1">
        <p:scale>
          <a:sx n="51" d="100"/>
          <a:sy n="51" d="100"/>
        </p:scale>
        <p:origin x="12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BA61-961A-40AF-BE93-5DEEC84AF1B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AEDB-5361-475E-A06C-C95BA632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6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8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1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4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~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AEDB-5361-475E-A06C-C95BA632D6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5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02058-1CD7-F049-AA1A-2D352A6C9244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BC47F-BFDD-014E-804C-305F1E92F1B2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C1967-CD2D-8E4D-8771-AB4CCD1D111B}"/>
              </a:ext>
            </a:extLst>
          </p:cNvPr>
          <p:cNvSpPr/>
          <p:nvPr userDrawn="1"/>
        </p:nvSpPr>
        <p:spPr>
          <a:xfrm>
            <a:off x="0" y="4177362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5EB45-01BA-F547-9713-0206C2E7C750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0FCFCD7-D53A-CC40-98EC-DAA3841FE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3720646"/>
            <a:ext cx="11074561" cy="4567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0035301-8A54-DF48-B07A-49261EC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3" y="1854200"/>
            <a:ext cx="11087405" cy="16764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20000"/>
              </a:lnSpc>
              <a:spcAft>
                <a:spcPts val="1200"/>
              </a:spcAft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8094126-A1FA-6F44-BF12-C85A56161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4405416"/>
            <a:ext cx="11074561" cy="951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EBFBE6-4B52-0749-A4C1-121FFFC4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DC460-3EC1-4A4F-A07D-EF91F4DDE4F3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99285-3547-E140-A57E-144805553A38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6CB1A-FF3D-AC46-8ACD-696F99D87431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1B7FC-8AA8-0244-9AE3-3EC09A5604C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948E83-748E-D449-9FB4-176ECFE95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2392680"/>
            <a:ext cx="11090405" cy="64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4C3A48B-991C-2646-9997-9D0FAE08E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3061686"/>
            <a:ext cx="11090405" cy="611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4867EB7-DB3F-774B-9F87-B9C9E65AC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799" y="4394589"/>
            <a:ext cx="11090405" cy="19604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Contact us:</a:t>
            </a:r>
          </a:p>
          <a:p>
            <a:pPr lvl="0"/>
            <a:r>
              <a:rPr lang="en-US" b="0"/>
              <a:t>Tel.: 000000000</a:t>
            </a:r>
          </a:p>
          <a:p>
            <a:pPr lvl="0"/>
            <a:r>
              <a:rPr lang="en-US" b="0"/>
              <a:t>Email: </a:t>
            </a:r>
            <a:r>
              <a:rPr lang="en-US" b="0" err="1"/>
              <a:t>xxxxxxxxxxxxxxx</a:t>
            </a:r>
            <a:endParaRPr lang="en-US" b="0"/>
          </a:p>
          <a:p>
            <a:pPr lvl="0"/>
            <a:r>
              <a:rPr lang="en-US" b="0" err="1"/>
              <a:t>gdc-uk.org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2C697-AD37-D549-80C7-072244FCA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9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33E288-375A-0248-A133-61328205437A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AEA56-2C44-0749-93E7-91E6ADFB6786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46F95-6CEB-5E44-A073-D11C0730CE68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6DA2A-392C-9B40-B568-AE26FFE60F5A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6701806-5D57-D746-8783-F0FB1DD6BF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1498600"/>
            <a:ext cx="6807200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C91CD9B1-CC27-114F-B955-2018A970C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052" y="2550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77DC797-806B-7D42-B2A6-29E104E8F8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4552" y="2550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7A71F84-4AF0-FF4F-8CA7-B3EE65173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4552" y="29929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933A46B2-8687-8244-8EEB-8A585EEAA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052" y="39983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2.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C682AE-4496-0F4A-B446-47811057E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4552" y="39983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3595B0F-4DB9-644E-A404-C2610EA2A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4552" y="4455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B4C4BD-EB82-F047-87D3-8B7D948A5C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1052" y="5471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3.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018B8B8-88F8-5142-A37A-D12C3E622F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4552" y="5471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B5000BB-65D5-7744-875B-346C32CAD3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4552" y="59182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53F6D4-31A8-1F42-8817-B31D123A6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F7CDC5-51CC-DD44-878F-C667660A8C5E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7A662-549F-D641-9AB4-92CA8EE1C359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F43B1-62A5-5242-8B5C-67EFE66A32CA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5A397-5C8F-1243-BBF6-E087EB89924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A5DFB-A3C2-4649-99E8-F0BF63963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40288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63279CF-C362-D748-B877-C9F18F64F6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5967455" cy="3870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00466EA-9F0F-794A-B64D-A9774779EF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4784" y="2378075"/>
            <a:ext cx="4484317" cy="3870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0D9C4B-0B7E-E249-8261-AB9D8BF37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D7C6-9A8B-D48B-248E-A1FA36747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07665-9DA6-F1AE-3B31-4331A040B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E56E9-71CB-BE63-4EB7-D78759AA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7FCB-509D-491E-980E-884D8021D44E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1A410-0EB4-4353-AAA9-16C20B2F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093C2-9720-CDFD-FAC0-F19890D8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5C67-4F10-4DE6-AC4F-51CBB8CFD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33E288-375A-0248-A133-61328205437A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AEA56-2C44-0749-93E7-91E6ADFB6786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46F95-6CEB-5E44-A073-D11C0730CE68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6DA2A-392C-9B40-B568-AE26FFE60F5A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6701806-5D57-D746-8783-F0FB1DD6BF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1498600"/>
            <a:ext cx="6807200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C91CD9B1-CC27-114F-B955-2018A970C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052" y="2550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77DC797-806B-7D42-B2A6-29E104E8F8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4552" y="2550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7A71F84-4AF0-FF4F-8CA7-B3EE65173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4552" y="29929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933A46B2-8687-8244-8EEB-8A585EEAA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052" y="39983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2.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C682AE-4496-0F4A-B446-47811057E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4552" y="39983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3595B0F-4DB9-644E-A404-C2610EA2A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4552" y="4455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B4C4BD-EB82-F047-87D3-8B7D948A5C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1052" y="5471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3.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018B8B8-88F8-5142-A37A-D12C3E622F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4552" y="5471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B5000BB-65D5-7744-875B-346C32CAD3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4552" y="59182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53F6D4-31A8-1F42-8817-B31D123A6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63EA1-D6E5-A747-A2DA-50631B4F57D9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A4FFC-9823-E847-A465-B5638FB63241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D6194-BC1D-804C-8F80-6F8D0F0AD76D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ED4-5B89-6D42-BE19-A1AC4831AA99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6B7BE7C-DF41-AD4C-8DE0-BCC286E7C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91280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535BD15-74A5-DD4D-ADAE-2A59A92AA1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10990392" cy="38703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280846-29AA-D240-B619-52B2D5A5E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F7CDC5-51CC-DD44-878F-C667660A8C5E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7A662-549F-D641-9AB4-92CA8EE1C359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F43B1-62A5-5242-8B5C-67EFE66A32CA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5A397-5C8F-1243-BBF6-E087EB89924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A5DFB-A3C2-4649-99E8-F0BF63963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40288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63279CF-C362-D748-B877-C9F18F64F6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5967455" cy="3870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00466EA-9F0F-794A-B64D-A9774779EF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4784" y="2378075"/>
            <a:ext cx="4484317" cy="3870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0D9C4B-0B7E-E249-8261-AB9D8BF37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366904-B7E4-744F-B0D5-6B7365636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52" y="6202678"/>
            <a:ext cx="472753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DC460-3EC1-4A4F-A07D-EF91F4DDE4F3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99285-3547-E140-A57E-144805553A38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6CB1A-FF3D-AC46-8ACD-696F99D87431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1B7FC-8AA8-0244-9AE3-3EC09A5604C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948E83-748E-D449-9FB4-176ECFE95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2392680"/>
            <a:ext cx="11090405" cy="64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4C3A48B-991C-2646-9997-9D0FAE08E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3061686"/>
            <a:ext cx="11090405" cy="611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4867EB7-DB3F-774B-9F87-B9C9E65AC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799" y="4394589"/>
            <a:ext cx="11090405" cy="19604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Contact us:</a:t>
            </a:r>
          </a:p>
          <a:p>
            <a:pPr lvl="0"/>
            <a:r>
              <a:rPr lang="en-US" b="0"/>
              <a:t>Tel.: 000000000</a:t>
            </a:r>
          </a:p>
          <a:p>
            <a:pPr lvl="0"/>
            <a:r>
              <a:rPr lang="en-US" b="0"/>
              <a:t>Email: </a:t>
            </a:r>
            <a:r>
              <a:rPr lang="en-US" b="0" err="1"/>
              <a:t>xxxxxxxxxxxxxxx</a:t>
            </a:r>
            <a:endParaRPr lang="en-US" b="0"/>
          </a:p>
          <a:p>
            <a:pPr lvl="0"/>
            <a:r>
              <a:rPr lang="en-US" b="0" err="1"/>
              <a:t>gdc-uk.org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2C697-AD37-D549-80C7-072244FCA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63EA1-D6E5-A747-A2DA-50631B4F57D9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A4FFC-9823-E847-A465-B5638FB63241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D6194-BC1D-804C-8F80-6F8D0F0AD76D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ED4-5B89-6D42-BE19-A1AC4831AA99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6B7BE7C-DF41-AD4C-8DE0-BCC286E7C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91280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535BD15-74A5-DD4D-ADAE-2A59A92AA1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10990392" cy="38703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280846-29AA-D240-B619-52B2D5A5E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02058-1CD7-F049-AA1A-2D352A6C9244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BC47F-BFDD-014E-804C-305F1E92F1B2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C1967-CD2D-8E4D-8771-AB4CCD1D111B}"/>
              </a:ext>
            </a:extLst>
          </p:cNvPr>
          <p:cNvSpPr/>
          <p:nvPr userDrawn="1"/>
        </p:nvSpPr>
        <p:spPr>
          <a:xfrm>
            <a:off x="0" y="4177362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5EB45-01BA-F547-9713-0206C2E7C750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0FCFCD7-D53A-CC40-98EC-DAA3841FE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3720646"/>
            <a:ext cx="11074561" cy="4567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0035301-8A54-DF48-B07A-49261EC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3" y="1854200"/>
            <a:ext cx="11087405" cy="16764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20000"/>
              </a:lnSpc>
              <a:spcAft>
                <a:spcPts val="1200"/>
              </a:spcAft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8094126-A1FA-6F44-BF12-C85A56161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4405416"/>
            <a:ext cx="11074561" cy="951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EBFBE6-4B52-0749-A4C1-121FFFC4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8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366904-B7E4-744F-B0D5-6B7365636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52" y="6202678"/>
            <a:ext cx="472753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87" r:id="rId8"/>
    <p:sldLayoutId id="2147483688" r:id="rId9"/>
    <p:sldLayoutId id="2147483690" r:id="rId10"/>
    <p:sldLayoutId id="2147483657" r:id="rId11"/>
    <p:sldLayoutId id="2147483659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dc-uk.org/news-blogs/blog/detail/blogs/2023/09/04/fitness-to-practise-improvements-initial-inquiries-pilot-launched" TargetMode="External"/><Relationship Id="rId3" Type="http://schemas.openxmlformats.org/officeDocument/2006/relationships/hyperlink" Target="https://www.gdc-uk.org/news-blogs/news/detail/2024/03/06/we-are-ready-with-new-rules-and-fees-for-international-registration-from-9-march" TargetMode="External"/><Relationship Id="rId7" Type="http://schemas.openxmlformats.org/officeDocument/2006/relationships/hyperlink" Target="https://www.gdc-uk.org/news-blogs/news/detail/2024/02/16/we-welcome-the-provisional-registration-changes-and-further-collaboration-with-the-dental-sector-to-create-a-new-system-that-benefits-professionals-and-the-publi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uk/government/consultations/provisional-registration-for-overseas-qualified-dentists/provisional-registration-for-overseas-qualified-dentists" TargetMode="External"/><Relationship Id="rId11" Type="http://schemas.openxmlformats.org/officeDocument/2006/relationships/hyperlink" Target="https://www.gdc-uk.org/standards-guidance/exploring-professionalism/exploring-new-ways" TargetMode="External"/><Relationship Id="rId5" Type="http://schemas.openxmlformats.org/officeDocument/2006/relationships/hyperlink" Target="https://www.gdc-uk.org/news-blogs/blog/detail/blogs/2024/03/27/transparency-trust-and-improving-the-fitness-to-practise-process" TargetMode="External"/><Relationship Id="rId10" Type="http://schemas.openxmlformats.org/officeDocument/2006/relationships/hyperlink" Target="https://www.gdc-uk.org/news-blogs/news/detail/2024/03/13/general-dental-council-publishes-dental-workforce-pattern-data" TargetMode="External"/><Relationship Id="rId4" Type="http://schemas.openxmlformats.org/officeDocument/2006/relationships/hyperlink" Target="https://www.gdc-uk.org/news-blogs/blog/detail/blogs/2023/10/26/specialist-list-applications-resume" TargetMode="External"/><Relationship Id="rId9" Type="http://schemas.openxmlformats.org/officeDocument/2006/relationships/hyperlink" Target="https://www.gdc-uk.org/news-blogs/blog/detail/blogs/2023/02/28/further-ftp-improvements-reducing-impact-reporting-perform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F020F-04A8-924A-9555-608E03B9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71" y="1412141"/>
            <a:ext cx="8869139" cy="1676400"/>
          </a:xfrm>
        </p:spPr>
        <p:txBody>
          <a:bodyPr/>
          <a:lstStyle/>
          <a:p>
            <a:r>
              <a:rPr lang="en-US" sz="4400" dirty="0"/>
              <a:t>Better regulation to support patients and professionals</a:t>
            </a:r>
            <a:endParaRPr lang="en-US" sz="4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C6E5D-F611-B248-9545-F30529826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671" y="4014371"/>
            <a:ext cx="11074561" cy="942757"/>
          </a:xfrm>
        </p:spPr>
        <p:txBody>
          <a:bodyPr lIns="91440" tIns="45720" rIns="91440" bIns="45720" anchor="t"/>
          <a:lstStyle/>
          <a:p>
            <a:pPr>
              <a:spcAft>
                <a:spcPts val="0"/>
              </a:spcAft>
            </a:pPr>
            <a:r>
              <a:rPr lang="en-US" dirty="0"/>
              <a:t>Stefan Czerniawski, Executive Director, Strategy</a:t>
            </a:r>
          </a:p>
          <a:p>
            <a:pPr>
              <a:spcAft>
                <a:spcPts val="0"/>
              </a:spcAft>
            </a:pPr>
            <a:r>
              <a:rPr lang="en-US" dirty="0"/>
              <a:t>Gordon Matheson CBE, Head of Scottish Affairs </a:t>
            </a:r>
          </a:p>
          <a:p>
            <a:endParaRPr lang="en-US" dirty="0"/>
          </a:p>
          <a:p>
            <a:r>
              <a:rPr lang="en-US" dirty="0"/>
              <a:t>Friday 19 April 2024</a:t>
            </a:r>
          </a:p>
        </p:txBody>
      </p:sp>
    </p:spTree>
    <p:extLst>
      <p:ext uri="{BB962C8B-B14F-4D97-AF65-F5344CB8AC3E}">
        <p14:creationId xmlns:p14="http://schemas.microsoft.com/office/powerpoint/2010/main" val="216349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73968-6256-0947-8368-F5502DC3B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084" y="1211447"/>
            <a:ext cx="10258740" cy="640080"/>
          </a:xfrm>
        </p:spPr>
        <p:txBody>
          <a:bodyPr>
            <a:noAutofit/>
          </a:bodyPr>
          <a:lstStyle/>
          <a:p>
            <a:pPr algn="ctr"/>
            <a:endParaRPr lang="en-US" sz="7200"/>
          </a:p>
          <a:p>
            <a:pPr algn="ctr"/>
            <a:r>
              <a:rPr lang="en-US" sz="7200"/>
              <a:t>Thank you!</a:t>
            </a:r>
          </a:p>
          <a:p>
            <a:r>
              <a:rPr lang="en-GB" sz="3200" b="0" i="0">
                <a:effectLst/>
                <a:latin typeface="Arial" panose="020B0604020202020204" pitchFamily="34" charset="0"/>
              </a:rPr>
              <a:t>   </a:t>
            </a:r>
            <a:endParaRPr lang="en-US" sz="6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A1476-08B5-D246-9DB3-5D7A8A7D1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797" y="5004431"/>
            <a:ext cx="11090405" cy="611154"/>
          </a:xfrm>
        </p:spPr>
        <p:txBody>
          <a:bodyPr>
            <a:noAutofit/>
          </a:bodyPr>
          <a:lstStyle/>
          <a:p>
            <a:r>
              <a:rPr lang="en-US" b="1" dirty="0"/>
              <a:t>sczerniawski@gdc-uk.org </a:t>
            </a:r>
          </a:p>
          <a:p>
            <a:r>
              <a:rPr lang="en-US" b="1" dirty="0"/>
              <a:t>gmatheson@gdc-uk.org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14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6B086F-6AB6-3622-6803-E21EE218C52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775"/>
          <a:stretch/>
        </p:blipFill>
        <p:spPr>
          <a:xfrm>
            <a:off x="-2" y="10"/>
            <a:ext cx="7640778" cy="45719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377ED-46BE-316B-D340-6060CB416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1992"/>
            <a:ext cx="5385758" cy="317958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  <a:t>GDC in </a:t>
            </a:r>
            <a:r>
              <a:rPr lang="en-US" sz="3000" b="1" kern="1200" dirty="0">
                <a:solidFill>
                  <a:srgbClr val="FFFFFF"/>
                </a:solidFill>
                <a:ea typeface="+mj-ea"/>
                <a:cs typeface="+mj-cs"/>
              </a:rPr>
              <a:t>Scotland</a:t>
            </a:r>
            <a:br>
              <a:rPr lang="en-US" sz="30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  <a:t>4-nation regulator across devolved UK </a:t>
            </a: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  <a:t>LDC Scotland, Stirling</a:t>
            </a: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1716549-02E8-3A79-1736-3FAB4DDAD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83" y="4729018"/>
            <a:ext cx="6363853" cy="205047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endParaRPr lang="en-GB" sz="800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7400" dirty="0">
                <a:solidFill>
                  <a:schemeClr val="accent5">
                    <a:lumMod val="75000"/>
                  </a:schemeClr>
                </a:solidFill>
              </a:rPr>
              <a:t>Local contact/‘face’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7400" dirty="0">
                <a:solidFill>
                  <a:schemeClr val="accent5">
                    <a:lumMod val="75000"/>
                  </a:schemeClr>
                </a:solidFill>
              </a:rPr>
              <a:t>Link to wider GDC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7400" dirty="0">
                <a:solidFill>
                  <a:schemeClr val="accent5">
                    <a:lumMod val="75000"/>
                  </a:schemeClr>
                </a:solidFill>
              </a:rPr>
              <a:t>Promote current GDC priorities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7400" dirty="0">
                <a:solidFill>
                  <a:schemeClr val="accent5">
                    <a:lumMod val="75000"/>
                  </a:schemeClr>
                </a:solidFill>
              </a:rPr>
              <a:t>Engage professions/sector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7400" dirty="0">
                <a:solidFill>
                  <a:schemeClr val="accent5">
                    <a:lumMod val="75000"/>
                  </a:schemeClr>
                </a:solidFill>
              </a:rPr>
              <a:t>Student/VT/Fellows presentations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sz="800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GB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CD8C08-64C3-710F-7F80-FEAFDDB21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11730"/>
          <a:stretch/>
        </p:blipFill>
        <p:spPr>
          <a:xfrm>
            <a:off x="8243247" y="929200"/>
            <a:ext cx="3316405" cy="304229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63C752-33A3-99AC-2BD1-837A2FC4311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" b="5756"/>
          <a:stretch/>
        </p:blipFill>
        <p:spPr>
          <a:xfrm>
            <a:off x="7629525" y="4572000"/>
            <a:ext cx="4562478" cy="22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E70C00-4CBF-7DB4-5758-ADD1290211FC}"/>
              </a:ext>
            </a:extLst>
          </p:cNvPr>
          <p:cNvSpPr/>
          <p:nvPr/>
        </p:nvSpPr>
        <p:spPr>
          <a:xfrm>
            <a:off x="2491530" y="1157681"/>
            <a:ext cx="3604470" cy="227131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31B00-BA36-A6C6-1C35-A6E2DFF7FECE}"/>
              </a:ext>
            </a:extLst>
          </p:cNvPr>
          <p:cNvSpPr/>
          <p:nvPr/>
        </p:nvSpPr>
        <p:spPr>
          <a:xfrm>
            <a:off x="2491530" y="3429000"/>
            <a:ext cx="3604470" cy="2271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Provisional registration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9F2DE-EB1B-6D24-8288-3C4569B46071}"/>
              </a:ext>
            </a:extLst>
          </p:cNvPr>
          <p:cNvSpPr/>
          <p:nvPr/>
        </p:nvSpPr>
        <p:spPr>
          <a:xfrm>
            <a:off x="6096000" y="3429000"/>
            <a:ext cx="3604470" cy="22713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Working patterns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2BCF0-55C3-9C41-AAC9-B99C356CDE40}"/>
              </a:ext>
            </a:extLst>
          </p:cNvPr>
          <p:cNvSpPr/>
          <p:nvPr/>
        </p:nvSpPr>
        <p:spPr>
          <a:xfrm>
            <a:off x="6096000" y="1157680"/>
            <a:ext cx="3604470" cy="227131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Professionalism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0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77914-EE24-B85F-13DC-99773871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99" y="1181561"/>
            <a:ext cx="6427173" cy="27869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5B6B31-31EC-5212-E158-A911AFCE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148" y="1980476"/>
            <a:ext cx="6427173" cy="31314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510BD1D-AB37-B05E-AD59-84B075BA4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9" t="3999" r="5016" b="30787"/>
          <a:stretch/>
        </p:blipFill>
        <p:spPr>
          <a:xfrm>
            <a:off x="4409298" y="3781273"/>
            <a:ext cx="7148739" cy="266129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1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mask and goggles&#10;&#10;Description automatically generated">
            <a:extLst>
              <a:ext uri="{FF2B5EF4-FFF2-40B4-BE49-F238E27FC236}">
                <a16:creationId xmlns:a16="http://schemas.microsoft.com/office/drawing/2014/main" id="{E5B44A5A-1CE7-3722-DE6C-8DA830DB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6" y="1047435"/>
            <a:ext cx="10410289" cy="36115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282F2C-10FA-A406-821F-531A3DA8F31F}"/>
              </a:ext>
            </a:extLst>
          </p:cNvPr>
          <p:cNvSpPr/>
          <p:nvPr/>
        </p:nvSpPr>
        <p:spPr>
          <a:xfrm>
            <a:off x="658603" y="4757019"/>
            <a:ext cx="3384817" cy="1982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Scope of Practice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94AAC-5385-6B66-C0B5-B4CB1B7340F8}"/>
              </a:ext>
            </a:extLst>
          </p:cNvPr>
          <p:cNvSpPr/>
          <p:nvPr/>
        </p:nvSpPr>
        <p:spPr>
          <a:xfrm>
            <a:off x="4172535" y="4758573"/>
            <a:ext cx="3381013" cy="1977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Indemnity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F3DEB-E1D0-4566-9A6D-6BE2F5A70933}"/>
              </a:ext>
            </a:extLst>
          </p:cNvPr>
          <p:cNvSpPr/>
          <p:nvPr/>
        </p:nvSpPr>
        <p:spPr>
          <a:xfrm>
            <a:off x="7686466" y="4756898"/>
            <a:ext cx="3383392" cy="197788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91990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BFA68-30B0-C9CA-1B51-F04172070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270238"/>
            <a:ext cx="10991280" cy="639762"/>
          </a:xfrm>
        </p:spPr>
        <p:txBody>
          <a:bodyPr/>
          <a:lstStyle/>
          <a:p>
            <a:r>
              <a:rPr lang="en-GB" dirty="0"/>
              <a:t>Principles of professionalism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F7D37-ABC9-AAE2-9B24-C72B5972798E}"/>
              </a:ext>
            </a:extLst>
          </p:cNvPr>
          <p:cNvSpPr txBox="1"/>
          <p:nvPr/>
        </p:nvSpPr>
        <p:spPr>
          <a:xfrm>
            <a:off x="658813" y="2099660"/>
            <a:ext cx="1099128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solidFill>
                  <a:srgbClr val="001F3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1: Treat patients with respect</a:t>
            </a:r>
          </a:p>
          <a:p>
            <a:pPr algn="l">
              <a:spcAft>
                <a:spcPts val="600"/>
              </a:spcAft>
            </a:pPr>
            <a:r>
              <a:rPr lang="en-GB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Treat your patients with dignity and support them to make informed decisions about their care. </a:t>
            </a:r>
          </a:p>
          <a:p>
            <a:pPr algn="l">
              <a:spcAft>
                <a:spcPts val="600"/>
              </a:spcAft>
            </a:pPr>
            <a:r>
              <a:rPr lang="en-GB" sz="2800" b="0" i="0" dirty="0">
                <a:solidFill>
                  <a:srgbClr val="001F3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2: Practise safely and effectively</a:t>
            </a:r>
          </a:p>
          <a:p>
            <a:pPr algn="l">
              <a:spcAft>
                <a:spcPts val="600"/>
              </a:spcAft>
            </a:pPr>
            <a:r>
              <a:rPr lang="en-GB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Ensure you use your knowledge and skills to provide the right outcome for your patients, keep up to date, and speak up to protect others. </a:t>
            </a:r>
          </a:p>
          <a:p>
            <a:pPr algn="l">
              <a:spcAft>
                <a:spcPts val="600"/>
              </a:spcAft>
            </a:pPr>
            <a:r>
              <a:rPr lang="en-GB" sz="2800" b="0" i="0" dirty="0">
                <a:solidFill>
                  <a:srgbClr val="001F3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3: Maintain trust in the profession </a:t>
            </a:r>
          </a:p>
          <a:p>
            <a:pPr algn="l">
              <a:spcAft>
                <a:spcPts val="600"/>
              </a:spcAft>
            </a:pPr>
            <a:r>
              <a:rPr lang="en-GB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Act with integrity and ensure your actions maintain the trust of colleagues, patients, and the public</a:t>
            </a:r>
            <a:r>
              <a:rPr lang="en-GB" sz="24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GB" sz="2800" b="0" i="0" dirty="0">
                <a:solidFill>
                  <a:srgbClr val="001F38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4: Work in partnership with others </a:t>
            </a:r>
          </a:p>
          <a:p>
            <a:pPr algn="l">
              <a:spcAft>
                <a:spcPts val="600"/>
              </a:spcAft>
            </a:pPr>
            <a:r>
              <a:rPr lang="en-GB" sz="20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Work with colleagues to ensure an effective and supportive environment in which the safety and wellbeing of the patient and dental team is protected.</a:t>
            </a:r>
          </a:p>
        </p:txBody>
      </p:sp>
    </p:spTree>
    <p:extLst>
      <p:ext uri="{BB962C8B-B14F-4D97-AF65-F5344CB8AC3E}">
        <p14:creationId xmlns:p14="http://schemas.microsoft.com/office/powerpoint/2010/main" val="316647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9707E3-DFC1-E828-8CBD-1E679E611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0"/>
          <a:stretch/>
        </p:blipFill>
        <p:spPr>
          <a:xfrm>
            <a:off x="572788" y="1181398"/>
            <a:ext cx="8525069" cy="2683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19956-49F5-8370-BE92-05410855C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82"/>
          <a:stretch/>
        </p:blipFill>
        <p:spPr>
          <a:xfrm>
            <a:off x="2380091" y="4177992"/>
            <a:ext cx="9476792" cy="24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372AA-A1D8-D6F0-BBF1-DE49D280CFBF}"/>
              </a:ext>
            </a:extLst>
          </p:cNvPr>
          <p:cNvSpPr/>
          <p:nvPr/>
        </p:nvSpPr>
        <p:spPr>
          <a:xfrm>
            <a:off x="1813810" y="1843788"/>
            <a:ext cx="4601981" cy="23834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/>
              <a:t>60% </a:t>
            </a:r>
            <a:r>
              <a:rPr lang="en-GB" sz="3200" dirty="0"/>
              <a:t>of dentists</a:t>
            </a:r>
          </a:p>
          <a:p>
            <a:r>
              <a:rPr lang="en-GB" sz="3200" dirty="0"/>
              <a:t>Spend all or most of their time providing NHS care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E95A3-8C27-349F-5892-F15427DEF8FC}"/>
              </a:ext>
            </a:extLst>
          </p:cNvPr>
          <p:cNvSpPr/>
          <p:nvPr/>
        </p:nvSpPr>
        <p:spPr>
          <a:xfrm>
            <a:off x="6957935" y="1828798"/>
            <a:ext cx="4601981" cy="238343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/>
              <a:t>16% </a:t>
            </a:r>
            <a:r>
              <a:rPr lang="en-GB" sz="3200" dirty="0"/>
              <a:t>of dentists</a:t>
            </a:r>
          </a:p>
          <a:p>
            <a:r>
              <a:rPr lang="en-GB" sz="3200" dirty="0"/>
              <a:t>Spend all or most of their time providing private care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85CD9-8946-7E54-D82E-82635E23391A}"/>
              </a:ext>
            </a:extLst>
          </p:cNvPr>
          <p:cNvSpPr/>
          <p:nvPr/>
        </p:nvSpPr>
        <p:spPr>
          <a:xfrm>
            <a:off x="1813810" y="4676931"/>
            <a:ext cx="4601981" cy="18437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/>
              <a:t>42% </a:t>
            </a:r>
            <a:r>
              <a:rPr lang="en-GB" sz="2400" dirty="0"/>
              <a:t>of dentists</a:t>
            </a:r>
          </a:p>
          <a:p>
            <a:r>
              <a:rPr lang="en-GB" sz="2400" dirty="0"/>
              <a:t>Spend all or most of their time providing NHS care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15C0FB-AB53-D20C-3F1D-182D8E3E0391}"/>
              </a:ext>
            </a:extLst>
          </p:cNvPr>
          <p:cNvSpPr/>
          <p:nvPr/>
        </p:nvSpPr>
        <p:spPr>
          <a:xfrm>
            <a:off x="6957935" y="4676929"/>
            <a:ext cx="4601981" cy="18437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/>
              <a:t>32% </a:t>
            </a:r>
            <a:r>
              <a:rPr lang="en-GB" sz="2400" dirty="0"/>
              <a:t>of dentists</a:t>
            </a:r>
          </a:p>
          <a:p>
            <a:r>
              <a:rPr lang="en-GB" sz="2400" dirty="0"/>
              <a:t>Spend all or most of their time providing private care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C590E-2F70-DA75-F920-AF4908161E96}"/>
              </a:ext>
            </a:extLst>
          </p:cNvPr>
          <p:cNvSpPr txBox="1"/>
          <p:nvPr/>
        </p:nvSpPr>
        <p:spPr>
          <a:xfrm rot="16200000">
            <a:off x="98593" y="2681562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Scotland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A4C0C-DFE7-DA1B-C5E9-1EDB90AE82D3}"/>
              </a:ext>
            </a:extLst>
          </p:cNvPr>
          <p:cNvSpPr txBox="1"/>
          <p:nvPr/>
        </p:nvSpPr>
        <p:spPr>
          <a:xfrm rot="16200000">
            <a:off x="740597" y="5244880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UK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8EB8DC-A916-D8CB-5CC6-95BE9BE02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581" y="370951"/>
            <a:ext cx="10991280" cy="639762"/>
          </a:xfrm>
        </p:spPr>
        <p:txBody>
          <a:bodyPr/>
          <a:lstStyle/>
          <a:p>
            <a:pPr algn="r"/>
            <a:r>
              <a:rPr lang="en-GB" dirty="0"/>
              <a:t>New working patterns data</a:t>
            </a:r>
          </a:p>
        </p:txBody>
      </p:sp>
    </p:spTree>
    <p:extLst>
      <p:ext uri="{BB962C8B-B14F-4D97-AF65-F5344CB8AC3E}">
        <p14:creationId xmlns:p14="http://schemas.microsoft.com/office/powerpoint/2010/main" val="174265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779CB-EF72-B4C2-66A6-EEB27250A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C14-8734-E3A4-D20A-E72742A17B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10990392" cy="4255200"/>
          </a:xfrm>
        </p:spPr>
        <p:txBody>
          <a:bodyPr/>
          <a:lstStyle/>
          <a:p>
            <a:r>
              <a:rPr lang="en-GB" dirty="0"/>
              <a:t>Registration – </a:t>
            </a:r>
            <a:r>
              <a:rPr lang="en-GB" dirty="0">
                <a:hlinkClick r:id="rId3"/>
              </a:rPr>
              <a:t>new rules for international registration</a:t>
            </a:r>
            <a:r>
              <a:rPr lang="en-GB" dirty="0"/>
              <a:t>; </a:t>
            </a:r>
            <a:r>
              <a:rPr lang="en-GB" dirty="0">
                <a:hlinkClick r:id="rId4"/>
              </a:rPr>
              <a:t>Specialist List Assessed Applications</a:t>
            </a:r>
            <a:endParaRPr lang="en-GB" dirty="0">
              <a:hlinkClick r:id="rId5"/>
            </a:endParaRPr>
          </a:p>
          <a:p>
            <a:r>
              <a:rPr lang="en-GB" dirty="0"/>
              <a:t>Provisional registration – </a:t>
            </a:r>
            <a:r>
              <a:rPr lang="en-GB" dirty="0">
                <a:hlinkClick r:id="rId6"/>
              </a:rPr>
              <a:t>DHSC consultation </a:t>
            </a:r>
            <a:r>
              <a:rPr lang="en-GB" dirty="0"/>
              <a:t>and </a:t>
            </a:r>
            <a:r>
              <a:rPr lang="en-GB" dirty="0">
                <a:hlinkClick r:id="rId7"/>
              </a:rPr>
              <a:t>GDC’s welcome</a:t>
            </a:r>
            <a:endParaRPr lang="en-GB" dirty="0"/>
          </a:p>
          <a:p>
            <a:r>
              <a:rPr lang="en-GB" dirty="0" err="1"/>
              <a:t>FtP</a:t>
            </a:r>
            <a:r>
              <a:rPr lang="en-GB" dirty="0"/>
              <a:t> – </a:t>
            </a:r>
            <a:r>
              <a:rPr lang="en-GB" dirty="0">
                <a:hlinkClick r:id="rId5"/>
              </a:rPr>
              <a:t>transparency, trust and improving processes;</a:t>
            </a:r>
            <a:r>
              <a:rPr lang="en-GB" dirty="0"/>
              <a:t>  </a:t>
            </a:r>
            <a:r>
              <a:rPr lang="en-GB" dirty="0">
                <a:hlinkClick r:id="rId8"/>
              </a:rPr>
              <a:t>initial enquiries pilot</a:t>
            </a:r>
            <a:r>
              <a:rPr lang="en-GB" dirty="0"/>
              <a:t>; and </a:t>
            </a:r>
            <a:r>
              <a:rPr lang="en-GB" dirty="0">
                <a:hlinkClick r:id="rId9"/>
              </a:rPr>
              <a:t>improvement to processes</a:t>
            </a:r>
            <a:endParaRPr lang="en-GB" dirty="0">
              <a:hlinkClick r:id="rId5"/>
            </a:endParaRPr>
          </a:p>
          <a:p>
            <a:r>
              <a:rPr lang="en-GB" dirty="0">
                <a:hlinkClick r:id="rId10"/>
              </a:rPr>
              <a:t>Dental workforce patterns data</a:t>
            </a:r>
            <a:endParaRPr lang="en-GB" dirty="0"/>
          </a:p>
          <a:p>
            <a:r>
              <a:rPr lang="en-GB" dirty="0"/>
              <a:t>Professionalism – </a:t>
            </a:r>
            <a:r>
              <a:rPr lang="en-GB" dirty="0">
                <a:hlinkClick r:id="rId11"/>
              </a:rPr>
              <a:t>standards and guidance</a:t>
            </a:r>
            <a:endParaRPr lang="en-GB" dirty="0"/>
          </a:p>
          <a:p>
            <a:endParaRPr lang="en-GB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91260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DC">
      <a:dk1>
        <a:srgbClr val="003F71"/>
      </a:dk1>
      <a:lt1>
        <a:srgbClr val="FFFFFF"/>
      </a:lt1>
      <a:dk2>
        <a:srgbClr val="464646"/>
      </a:dk2>
      <a:lt2>
        <a:srgbClr val="F7F7F7"/>
      </a:lt2>
      <a:accent1>
        <a:srgbClr val="007C92"/>
      </a:accent1>
      <a:accent2>
        <a:srgbClr val="69963B"/>
      </a:accent2>
      <a:accent3>
        <a:srgbClr val="822433"/>
      </a:accent3>
      <a:accent4>
        <a:srgbClr val="5E2750"/>
      </a:accent4>
      <a:accent5>
        <a:srgbClr val="003F71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C presentation template_widescreen .potx" id="{075B1A81-66C6-4794-8D60-846B3B825FE4}" vid="{3DA5F94A-FBBE-41EB-BE74-82ED0E4B0D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4dbf82-7114-4556-ae0a-f36155ccc39a">
      <Terms xmlns="http://schemas.microsoft.com/office/infopath/2007/PartnerControls"/>
    </lcf76f155ced4ddcb4097134ff3c332f>
    <TaxCatchAll xmlns="31485473-cdd3-450f-aaf6-78e3042a12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D15F5AD1DA94CA33CC3021E047F6F" ma:contentTypeVersion="18" ma:contentTypeDescription="Create a new document." ma:contentTypeScope="" ma:versionID="8c24eac3cfcfe93c493f2a97b25f8332">
  <xsd:schema xmlns:xsd="http://www.w3.org/2001/XMLSchema" xmlns:xs="http://www.w3.org/2001/XMLSchema" xmlns:p="http://schemas.microsoft.com/office/2006/metadata/properties" xmlns:ns2="7f4dbf82-7114-4556-ae0a-f36155ccc39a" xmlns:ns3="31485473-cdd3-450f-aaf6-78e3042a12c3" targetNamespace="http://schemas.microsoft.com/office/2006/metadata/properties" ma:root="true" ma:fieldsID="c5c947eec44338fd6ce776656a23655b" ns2:_="" ns3:_="">
    <xsd:import namespace="7f4dbf82-7114-4556-ae0a-f36155ccc39a"/>
    <xsd:import namespace="31485473-cdd3-450f-aaf6-78e3042a1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dbf82-7114-4556-ae0a-f36155ccc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70a7b7d-7d5e-4007-bb9b-fe056b10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85473-cdd3-450f-aaf6-78e3042a1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923f89-42a8-4e3e-b59e-b53de863aed8}" ma:internalName="TaxCatchAll" ma:showField="CatchAllData" ma:web="31485473-cdd3-450f-aaf6-78e3042a1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E404F-2715-4B47-863D-19C68999D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1C84B-5D13-4E91-9C39-AF9331C22CFD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f4dbf82-7114-4556-ae0a-f36155ccc39a"/>
    <ds:schemaRef ds:uri="http://schemas.microsoft.com/office/2006/documentManagement/types"/>
    <ds:schemaRef ds:uri="31485473-cdd3-450f-aaf6-78e3042a12c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F0E0BD-97E4-4363-8EF5-FCF3C04996AA}">
  <ds:schemaRefs>
    <ds:schemaRef ds:uri="31485473-cdd3-450f-aaf6-78e3042a12c3"/>
    <ds:schemaRef ds:uri="7f4dbf82-7114-4556-ae0a-f36155ccc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329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Roboto</vt:lpstr>
      <vt:lpstr>Segoe UI</vt:lpstr>
      <vt:lpstr>Wingdings</vt:lpstr>
      <vt:lpstr>Office Theme</vt:lpstr>
      <vt:lpstr>Better regulation to support patients and professionals</vt:lpstr>
      <vt:lpstr>GDC in Scotland  4-nation regulator across devolved UK   LDC Scotland, Stirling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or divider slide</dc:title>
  <dc:creator>Lisa Bainbridge</dc:creator>
  <cp:lastModifiedBy>Kirsten Phillips</cp:lastModifiedBy>
  <cp:revision>5</cp:revision>
  <dcterms:created xsi:type="dcterms:W3CDTF">2022-09-02T16:28:01Z</dcterms:created>
  <dcterms:modified xsi:type="dcterms:W3CDTF">2024-04-15T08:59:21Z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0x010100EB5D15F5AD1DA94CA33CC3021E047F6F</vt:lpwstr>
  </property>
  <property fmtid="{D5CDD505-2E9C-101B-9397-08002B2CF9AE}" pid="3" name="MediaServiceImageTags">
    <vt:lpwstr/>
  </property>
</Properties>
</file>